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300" r:id="rId5"/>
    <p:sldId id="301" r:id="rId6"/>
    <p:sldId id="307" r:id="rId7"/>
    <p:sldId id="308" r:id="rId8"/>
    <p:sldId id="317" r:id="rId9"/>
    <p:sldId id="297" r:id="rId10"/>
    <p:sldId id="316" r:id="rId11"/>
    <p:sldId id="310" r:id="rId12"/>
    <p:sldId id="302" r:id="rId13"/>
    <p:sldId id="322" r:id="rId14"/>
    <p:sldId id="314" r:id="rId15"/>
    <p:sldId id="312" r:id="rId16"/>
    <p:sldId id="315" r:id="rId17"/>
    <p:sldId id="318" r:id="rId18"/>
    <p:sldId id="321" r:id="rId19"/>
    <p:sldId id="320" r:id="rId20"/>
  </p:sldIdLst>
  <p:sldSz cx="9144000" cy="5143500" type="screen16x9"/>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orient="horz" pos="1188">
          <p15:clr>
            <a:srgbClr val="A4A3A4"/>
          </p15:clr>
        </p15:guide>
        <p15:guide id="3" orient="horz" pos="972">
          <p15:clr>
            <a:srgbClr val="A4A3A4"/>
          </p15:clr>
        </p15:guide>
        <p15:guide id="4" orient="horz" pos="756">
          <p15:clr>
            <a:srgbClr val="A4A3A4"/>
          </p15:clr>
        </p15:guide>
        <p15:guide id="5" orient="horz" pos="1080">
          <p15:clr>
            <a:srgbClr val="A4A3A4"/>
          </p15:clr>
        </p15:guide>
        <p15:guide id="6" orient="horz" pos="1404">
          <p15:clr>
            <a:srgbClr val="A4A3A4"/>
          </p15:clr>
        </p15:guide>
        <p15:guide id="7" orient="horz" pos="1296">
          <p15:clr>
            <a:srgbClr val="A4A3A4"/>
          </p15:clr>
        </p15:guide>
        <p15:guide id="8" orient="horz" pos="864">
          <p15:clr>
            <a:srgbClr val="A4A3A4"/>
          </p15:clr>
        </p15:guide>
        <p15:guide id="9" pos="2880">
          <p15:clr>
            <a:srgbClr val="A4A3A4"/>
          </p15:clr>
        </p15:guide>
        <p15:guide id="10" pos="1728">
          <p15:clr>
            <a:srgbClr val="A4A3A4"/>
          </p15:clr>
        </p15:guide>
        <p15:guide id="11" pos="721">
          <p15:clr>
            <a:srgbClr val="A4A3A4"/>
          </p15:clr>
        </p15:guide>
        <p15:guide id="12" pos="1144">
          <p15:clr>
            <a:srgbClr val="A4A3A4"/>
          </p15:clr>
        </p15:guide>
        <p15:guide id="13" pos="3455">
          <p15:clr>
            <a:srgbClr val="A4A3A4"/>
          </p15:clr>
        </p15:guide>
        <p15:guide id="14" pos="5184">
          <p15:clr>
            <a:srgbClr val="A4A3A4"/>
          </p15:clr>
        </p15:guide>
        <p15:guide id="15" pos="2305">
          <p15:clr>
            <a:srgbClr val="A4A3A4"/>
          </p15:clr>
        </p15:guide>
        <p15:guide id="16" pos="40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36"/>
    <p:restoredTop sz="94595"/>
  </p:normalViewPr>
  <p:slideViewPr>
    <p:cSldViewPr snapToObjects="1">
      <p:cViewPr varScale="1">
        <p:scale>
          <a:sx n="159" d="100"/>
          <a:sy n="159" d="100"/>
        </p:scale>
        <p:origin x="2388" y="126"/>
      </p:cViewPr>
      <p:guideLst>
        <p:guide orient="horz" pos="1620"/>
        <p:guide orient="horz" pos="1188"/>
        <p:guide orient="horz" pos="972"/>
        <p:guide orient="horz" pos="756"/>
        <p:guide orient="horz" pos="1080"/>
        <p:guide orient="horz" pos="1404"/>
        <p:guide orient="horz" pos="1296"/>
        <p:guide orient="horz" pos="864"/>
        <p:guide pos="2880"/>
        <p:guide pos="1728"/>
        <p:guide pos="721"/>
        <p:guide pos="1144"/>
        <p:guide pos="3455"/>
        <p:guide pos="5184"/>
        <p:guide pos="2305"/>
        <p:guide pos="40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Objects="1">
      <p:cViewPr varScale="1">
        <p:scale>
          <a:sx n="100" d="100"/>
          <a:sy n="100" d="100"/>
        </p:scale>
        <p:origin x="-428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AD1E1A-9E47-8642-97EF-A5D03C64058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AD42E8D6-892D-0649-82F5-7755A6E244E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E534663B-4560-7140-899E-F04AFBF88359}" type="datetime1">
              <a:rPr lang="en-US" altLang="en-US"/>
              <a:pPr>
                <a:defRPr/>
              </a:pPr>
              <a:t>10/28/2021</a:t>
            </a:fld>
            <a:endParaRPr lang="en-US" altLang="en-US"/>
          </a:p>
        </p:txBody>
      </p:sp>
      <p:sp>
        <p:nvSpPr>
          <p:cNvPr id="4" name="Slide Image Placeholder 3">
            <a:extLst>
              <a:ext uri="{FF2B5EF4-FFF2-40B4-BE49-F238E27FC236}">
                <a16:creationId xmlns:a16="http://schemas.microsoft.com/office/drawing/2014/main" id="{A5CBCFE4-8BCF-E24E-AE08-D841580825C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4F2C32E-D161-2D4D-83CC-116380BF61F7}"/>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27D1E0FD-5AEE-C645-AA9B-8DE081CD162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9572C9AF-D52B-0B4A-AA1D-61389843C96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0A06DF2-6162-2348-8FB7-694DF2230B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649B36D4-D140-944B-AE81-4C06CDCE18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6031A5F2-1C1B-6A42-BB4C-A95CF5E347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5" name="Slide Number Placeholder 3">
            <a:extLst>
              <a:ext uri="{FF2B5EF4-FFF2-40B4-BE49-F238E27FC236}">
                <a16:creationId xmlns:a16="http://schemas.microsoft.com/office/drawing/2014/main" id="{FD0CA2F8-F0DF-7B4F-A9CC-2C441D40C7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F87814D-00A5-B94C-AD84-E98174A3FC72}" type="slidenum">
              <a:rPr lang="en-US" altLang="en-US" smtClean="0"/>
              <a:pPr>
                <a:spcBef>
                  <a:spcPct val="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649B36D4-D140-944B-AE81-4C06CDCE18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6031A5F2-1C1B-6A42-BB4C-A95CF5E347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5" name="Slide Number Placeholder 3">
            <a:extLst>
              <a:ext uri="{FF2B5EF4-FFF2-40B4-BE49-F238E27FC236}">
                <a16:creationId xmlns:a16="http://schemas.microsoft.com/office/drawing/2014/main" id="{FD0CA2F8-F0DF-7B4F-A9CC-2C441D40C7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F87814D-00A5-B94C-AD84-E98174A3FC72}" type="slidenum">
              <a:rPr lang="en-US" altLang="en-US" smtClean="0"/>
              <a:pPr>
                <a:spcBef>
                  <a:spcPct val="0"/>
                </a:spcBef>
              </a:pPr>
              <a:t>16</a:t>
            </a:fld>
            <a:endParaRPr lang="en-US" altLang="en-US"/>
          </a:p>
        </p:txBody>
      </p:sp>
    </p:spTree>
    <p:extLst>
      <p:ext uri="{BB962C8B-B14F-4D97-AF65-F5344CB8AC3E}">
        <p14:creationId xmlns:p14="http://schemas.microsoft.com/office/powerpoint/2010/main" val="803867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p:spTree>
      <p:nvGrpSpPr>
        <p:cNvPr id="1" name=""/>
        <p:cNvGrpSpPr/>
        <p:nvPr/>
      </p:nvGrpSpPr>
      <p:grpSpPr>
        <a:xfrm>
          <a:off x="0" y="0"/>
          <a:ext cx="0" cy="0"/>
          <a:chOff x="0" y="0"/>
          <a:chExt cx="0" cy="0"/>
        </a:xfrm>
      </p:grpSpPr>
      <p:pic>
        <p:nvPicPr>
          <p:cNvPr id="5" name="Picture 1" descr="main-mall.fixed.jpg">
            <a:extLst>
              <a:ext uri="{FF2B5EF4-FFF2-40B4-BE49-F238E27FC236}">
                <a16:creationId xmlns:a16="http://schemas.microsoft.com/office/drawing/2014/main" id="{99F2CE1B-9D06-8F47-8CBE-3E8745E75C8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719B695-6760-9F43-AF0B-2129B24CF0D3}"/>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1A70CBF0-22B3-9F43-BD91-BEF82C0EFE50}"/>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11" name="Picture 3" descr="s4b282c2015.png">
            <a:extLst>
              <a:ext uri="{FF2B5EF4-FFF2-40B4-BE49-F238E27FC236}">
                <a16:creationId xmlns:a16="http://schemas.microsoft.com/office/drawing/2014/main" id="{A8B269EE-6CEB-E941-8E38-1DA4C5CA25C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9"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none" spc="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2" name="Title 1">
            <a:extLst>
              <a:ext uri="{FF2B5EF4-FFF2-40B4-BE49-F238E27FC236}">
                <a16:creationId xmlns:a16="http://schemas.microsoft.com/office/drawing/2014/main" id="{65779DC0-4A73-E84F-842B-91FFF0BB6DC2}"/>
              </a:ext>
            </a:extLst>
          </p:cNvPr>
          <p:cNvSpPr>
            <a:spLocks noGrp="1"/>
          </p:cNvSpPr>
          <p:nvPr>
            <p:ph type="title"/>
          </p:nvPr>
        </p:nvSpPr>
        <p:spPr>
          <a:xfrm>
            <a:off x="370245" y="1332646"/>
            <a:ext cx="5425718" cy="1671152"/>
          </a:xfrm>
          <a:prstGeom prst="rect">
            <a:avLst/>
          </a:prstGeom>
        </p:spPr>
        <p:txBody>
          <a:bodyPr lIns="0" tIns="0" rIns="0" bIns="0"/>
          <a:lstStyle>
            <a:lvl1pPr algn="l">
              <a:lnSpc>
                <a:spcPts val="3800"/>
              </a:lnSpc>
              <a:defRPr lang="en-US" sz="3400" b="1" i="0" kern="0" cap="none" spc="0" baseline="0" dirty="0">
                <a:solidFill>
                  <a:schemeClr val="tx1"/>
                </a:solidFill>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1901069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 Slide - 3">
    <p:spTree>
      <p:nvGrpSpPr>
        <p:cNvPr id="1" name=""/>
        <p:cNvGrpSpPr/>
        <p:nvPr/>
      </p:nvGrpSpPr>
      <p:grpSpPr>
        <a:xfrm>
          <a:off x="0" y="0"/>
          <a:ext cx="0" cy="0"/>
          <a:chOff x="0" y="0"/>
          <a:chExt cx="0" cy="0"/>
        </a:xfrm>
      </p:grpSpPr>
      <p:pic>
        <p:nvPicPr>
          <p:cNvPr id="4" name="Picture 1" descr="MOA Evening-047.jpg">
            <a:extLst>
              <a:ext uri="{FF2B5EF4-FFF2-40B4-BE49-F238E27FC236}">
                <a16:creationId xmlns:a16="http://schemas.microsoft.com/office/drawing/2014/main" id="{E44448D1-3788-A84C-83CD-DC7A63A75A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90B0DE7-D9E6-E347-836C-8FBBCB7ACC3D}"/>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a:extLst>
              <a:ext uri="{FF2B5EF4-FFF2-40B4-BE49-F238E27FC236}">
                <a16:creationId xmlns:a16="http://schemas.microsoft.com/office/drawing/2014/main" id="{89FB912B-DAE2-7048-8AF4-2A5AA5EFE9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5D4B07C3-7803-D74A-BB74-7BE658299297}"/>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645EAA90-8CCB-FB4B-9425-9B3CA5CD6F94}"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8" name="Text Placeholder 2"/>
          <p:cNvSpPr>
            <a:spLocks noGrp="1"/>
          </p:cNvSpPr>
          <p:nvPr>
            <p:ph type="body" sz="quarter" idx="13"/>
          </p:nvPr>
        </p:nvSpPr>
        <p:spPr>
          <a:xfrm>
            <a:off x="438954" y="1131888"/>
            <a:ext cx="7661438" cy="3672110"/>
          </a:xfrm>
          <a:prstGeom prst="rect">
            <a:avLst/>
          </a:prstGeom>
        </p:spPr>
        <p:txBody>
          <a:bodyPr vert="horz" lIns="0" tIns="0" rIns="0" bIns="0"/>
          <a:lstStyle>
            <a:lvl1pPr marL="0" indent="0">
              <a:lnSpc>
                <a:spcPct val="130000"/>
              </a:lnSpc>
              <a:spcBef>
                <a:spcPts val="0"/>
              </a:spcBef>
              <a:buFontTx/>
              <a:buNone/>
              <a:defRPr sz="1500"/>
            </a:lvl1pPr>
            <a:lvl2pPr marL="0" indent="-180000">
              <a:lnSpc>
                <a:spcPct val="130000"/>
              </a:lnSpc>
              <a:spcBef>
                <a:spcPts val="0"/>
              </a:spcBef>
              <a:buFont typeface="Arial"/>
              <a:buChar char="•"/>
              <a:defRPr sz="1500"/>
            </a:lvl2pPr>
            <a:lvl3pPr marL="540000" indent="-180000">
              <a:lnSpc>
                <a:spcPct val="130000"/>
              </a:lnSpc>
              <a:spcBef>
                <a:spcPts val="0"/>
              </a:spcBef>
              <a:defRPr sz="1500"/>
            </a:lvl3pPr>
            <a:lvl4pPr marL="900000" indent="-180000">
              <a:lnSpc>
                <a:spcPct val="130000"/>
              </a:lnSpc>
              <a:spcBef>
                <a:spcPts val="0"/>
              </a:spcBef>
              <a:buFont typeface="Arial"/>
              <a:buChar char="•"/>
              <a:defRPr sz="1500"/>
            </a:lvl4pPr>
            <a:lvl5pPr marL="1260000" indent="-180000">
              <a:lnSpc>
                <a:spcPct val="130000"/>
              </a:lnSpc>
              <a:spcBef>
                <a:spcPts val="0"/>
              </a:spcBef>
              <a:buFont typeface="Arial"/>
              <a:buChar char="•"/>
              <a:defRPr sz="15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1" name="Title 1">
            <a:extLst>
              <a:ext uri="{FF2B5EF4-FFF2-40B4-BE49-F238E27FC236}">
                <a16:creationId xmlns:a16="http://schemas.microsoft.com/office/drawing/2014/main" id="{D1BFD623-EA44-DC4E-B35D-3DE3005C60B8}"/>
              </a:ext>
            </a:extLst>
          </p:cNvPr>
          <p:cNvSpPr>
            <a:spLocks noGrp="1"/>
          </p:cNvSpPr>
          <p:nvPr>
            <p:ph type="title"/>
          </p:nvPr>
        </p:nvSpPr>
        <p:spPr>
          <a:xfrm>
            <a:off x="438954" y="411510"/>
            <a:ext cx="7661438" cy="623331"/>
          </a:xfrm>
          <a:prstGeom prst="rect">
            <a:avLst/>
          </a:prstGeom>
        </p:spPr>
        <p:txBody>
          <a:bodyPr lIns="0" tIns="0" rIns="0" bIns="0" anchor="ctr" anchorCtr="0"/>
          <a:lstStyle>
            <a:lvl1pPr algn="l">
              <a:lnSpc>
                <a:spcPts val="2100"/>
              </a:lnSpc>
              <a:defRPr kumimoji="0" lang="en-US" sz="2100" b="1" i="0" u="none" strike="noStrike" kern="1200" cap="none" spc="0" normalizeH="0" baseline="0" noProof="0" smtClean="0">
                <a:ln>
                  <a:noFill/>
                </a:ln>
                <a:solidFill>
                  <a:schemeClr val="tx1">
                    <a:lumMod val="50000"/>
                    <a:lumOff val="50000"/>
                  </a:schemeClr>
                </a:solidFill>
                <a:effectLst/>
                <a:uLnTx/>
                <a:uFillTx/>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416759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 Slide - 4">
    <p:spTree>
      <p:nvGrpSpPr>
        <p:cNvPr id="1" name=""/>
        <p:cNvGrpSpPr/>
        <p:nvPr/>
      </p:nvGrpSpPr>
      <p:grpSpPr>
        <a:xfrm>
          <a:off x="0" y="0"/>
          <a:ext cx="0" cy="0"/>
          <a:chOff x="0" y="0"/>
          <a:chExt cx="0" cy="0"/>
        </a:xfrm>
      </p:grpSpPr>
      <p:pic>
        <p:nvPicPr>
          <p:cNvPr id="4" name="Picture 1" descr="19468908073_a6d2e240c9_k.jpg">
            <a:extLst>
              <a:ext uri="{FF2B5EF4-FFF2-40B4-BE49-F238E27FC236}">
                <a16:creationId xmlns:a16="http://schemas.microsoft.com/office/drawing/2014/main" id="{40F58D7D-3907-2F47-ACF0-7ED1DC5407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813282F-867C-D64F-9A3A-D9AC5274938F}"/>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a:extLst>
              <a:ext uri="{FF2B5EF4-FFF2-40B4-BE49-F238E27FC236}">
                <a16:creationId xmlns:a16="http://schemas.microsoft.com/office/drawing/2014/main" id="{4AB0625D-D345-314E-9136-D293A5C79B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CAC5F0BA-0E8E-274C-BAF2-BBE7A5F5283F}"/>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CDA1BA97-690D-F34F-B96D-1B7B8E11C1E4}"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8" name="Text Placeholder 2"/>
          <p:cNvSpPr>
            <a:spLocks noGrp="1"/>
          </p:cNvSpPr>
          <p:nvPr>
            <p:ph type="body" sz="quarter" idx="13"/>
          </p:nvPr>
        </p:nvSpPr>
        <p:spPr>
          <a:xfrm>
            <a:off x="438954" y="1131888"/>
            <a:ext cx="7661438" cy="3672110"/>
          </a:xfrm>
          <a:prstGeom prst="rect">
            <a:avLst/>
          </a:prstGeom>
        </p:spPr>
        <p:txBody>
          <a:bodyPr vert="horz" lIns="0" tIns="0" rIns="0" bIns="0"/>
          <a:lstStyle>
            <a:lvl1pPr marL="0" indent="0">
              <a:lnSpc>
                <a:spcPct val="130000"/>
              </a:lnSpc>
              <a:spcBef>
                <a:spcPts val="0"/>
              </a:spcBef>
              <a:buFontTx/>
              <a:buNone/>
              <a:defRPr sz="1500"/>
            </a:lvl1pPr>
            <a:lvl2pPr marL="0" indent="-180000">
              <a:lnSpc>
                <a:spcPct val="130000"/>
              </a:lnSpc>
              <a:spcBef>
                <a:spcPts val="0"/>
              </a:spcBef>
              <a:buFont typeface="Arial"/>
              <a:buChar char="•"/>
              <a:defRPr sz="1500"/>
            </a:lvl2pPr>
            <a:lvl3pPr marL="540000" indent="-180000">
              <a:lnSpc>
                <a:spcPct val="130000"/>
              </a:lnSpc>
              <a:spcBef>
                <a:spcPts val="0"/>
              </a:spcBef>
              <a:defRPr sz="1500"/>
            </a:lvl3pPr>
            <a:lvl4pPr marL="900000" indent="-180000">
              <a:lnSpc>
                <a:spcPct val="130000"/>
              </a:lnSpc>
              <a:spcBef>
                <a:spcPts val="0"/>
              </a:spcBef>
              <a:buFont typeface="Arial"/>
              <a:buChar char="•"/>
              <a:defRPr sz="1500"/>
            </a:lvl4pPr>
            <a:lvl5pPr marL="1260000" indent="-180000">
              <a:lnSpc>
                <a:spcPct val="130000"/>
              </a:lnSpc>
              <a:spcBef>
                <a:spcPts val="0"/>
              </a:spcBef>
              <a:buFont typeface="Arial"/>
              <a:buChar char="•"/>
              <a:defRPr sz="15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9" name="Title 1">
            <a:extLst>
              <a:ext uri="{FF2B5EF4-FFF2-40B4-BE49-F238E27FC236}">
                <a16:creationId xmlns:a16="http://schemas.microsoft.com/office/drawing/2014/main" id="{22DF5D7A-D8F8-624A-B052-B12821EC340D}"/>
              </a:ext>
            </a:extLst>
          </p:cNvPr>
          <p:cNvSpPr>
            <a:spLocks noGrp="1"/>
          </p:cNvSpPr>
          <p:nvPr>
            <p:ph type="title"/>
          </p:nvPr>
        </p:nvSpPr>
        <p:spPr>
          <a:xfrm>
            <a:off x="438954" y="411510"/>
            <a:ext cx="7661438" cy="623331"/>
          </a:xfrm>
          <a:prstGeom prst="rect">
            <a:avLst/>
          </a:prstGeom>
        </p:spPr>
        <p:txBody>
          <a:bodyPr lIns="0" tIns="0" rIns="0" bIns="0" anchor="ctr" anchorCtr="0"/>
          <a:lstStyle>
            <a:lvl1pPr algn="l">
              <a:lnSpc>
                <a:spcPts val="2100"/>
              </a:lnSpc>
              <a:defRPr kumimoji="0" lang="en-US" sz="2100" b="1" i="0" u="none" strike="noStrike" kern="1200" cap="none" spc="0" normalizeH="0" baseline="0" noProof="0" smtClean="0">
                <a:ln>
                  <a:noFill/>
                </a:ln>
                <a:solidFill>
                  <a:schemeClr val="tx1">
                    <a:lumMod val="50000"/>
                    <a:lumOff val="50000"/>
                  </a:schemeClr>
                </a:solidFill>
                <a:effectLst/>
                <a:uLnTx/>
                <a:uFillTx/>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3688972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 Slide - 5">
    <p:spTree>
      <p:nvGrpSpPr>
        <p:cNvPr id="1" name=""/>
        <p:cNvGrpSpPr/>
        <p:nvPr/>
      </p:nvGrpSpPr>
      <p:grpSpPr>
        <a:xfrm>
          <a:off x="0" y="0"/>
          <a:ext cx="0" cy="0"/>
          <a:chOff x="0" y="0"/>
          <a:chExt cx="0" cy="0"/>
        </a:xfrm>
      </p:grpSpPr>
      <p:pic>
        <p:nvPicPr>
          <p:cNvPr id="4" name="Picture 1" descr="20081969092_d77b6aa5ab_o.jpg">
            <a:extLst>
              <a:ext uri="{FF2B5EF4-FFF2-40B4-BE49-F238E27FC236}">
                <a16:creationId xmlns:a16="http://schemas.microsoft.com/office/drawing/2014/main" id="{A60D28C5-1571-DD44-93AB-619B200931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17B1C8C-554F-9742-AABA-07BD20161E1F}"/>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a:extLst>
              <a:ext uri="{FF2B5EF4-FFF2-40B4-BE49-F238E27FC236}">
                <a16:creationId xmlns:a16="http://schemas.microsoft.com/office/drawing/2014/main" id="{409E40F3-0D3B-2D44-BF04-2799825487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4">
            <a:extLst>
              <a:ext uri="{FF2B5EF4-FFF2-40B4-BE49-F238E27FC236}">
                <a16:creationId xmlns:a16="http://schemas.microsoft.com/office/drawing/2014/main" id="{F0D8BB7F-3886-3D45-82AB-CD57FC6E8D8F}"/>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0EF5FC11-7B8C-5C45-844A-7CDF5F2A9DE6}"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8" name="Text Placeholder 2"/>
          <p:cNvSpPr>
            <a:spLocks noGrp="1"/>
          </p:cNvSpPr>
          <p:nvPr>
            <p:ph type="body" sz="quarter" idx="13"/>
          </p:nvPr>
        </p:nvSpPr>
        <p:spPr>
          <a:xfrm>
            <a:off x="438954" y="1131888"/>
            <a:ext cx="7661438" cy="3672110"/>
          </a:xfrm>
          <a:prstGeom prst="rect">
            <a:avLst/>
          </a:prstGeom>
        </p:spPr>
        <p:txBody>
          <a:bodyPr vert="horz" lIns="0" tIns="0" rIns="0" bIns="0"/>
          <a:lstStyle>
            <a:lvl1pPr marL="0" indent="0">
              <a:lnSpc>
                <a:spcPct val="130000"/>
              </a:lnSpc>
              <a:spcBef>
                <a:spcPts val="0"/>
              </a:spcBef>
              <a:buFontTx/>
              <a:buNone/>
              <a:defRPr sz="1500"/>
            </a:lvl1pPr>
            <a:lvl2pPr marL="0" indent="-180000">
              <a:lnSpc>
                <a:spcPct val="130000"/>
              </a:lnSpc>
              <a:spcBef>
                <a:spcPts val="0"/>
              </a:spcBef>
              <a:buFont typeface="Arial"/>
              <a:buChar char="•"/>
              <a:defRPr sz="1500"/>
            </a:lvl2pPr>
            <a:lvl3pPr marL="540000" indent="-180000">
              <a:lnSpc>
                <a:spcPct val="130000"/>
              </a:lnSpc>
              <a:spcBef>
                <a:spcPts val="0"/>
              </a:spcBef>
              <a:defRPr sz="1500"/>
            </a:lvl3pPr>
            <a:lvl4pPr marL="900000" indent="-180000">
              <a:lnSpc>
                <a:spcPct val="130000"/>
              </a:lnSpc>
              <a:spcBef>
                <a:spcPts val="0"/>
              </a:spcBef>
              <a:buFont typeface="Arial"/>
              <a:buChar char="•"/>
              <a:defRPr sz="1500"/>
            </a:lvl4pPr>
            <a:lvl5pPr marL="1260000" indent="-180000">
              <a:lnSpc>
                <a:spcPct val="130000"/>
              </a:lnSpc>
              <a:spcBef>
                <a:spcPts val="0"/>
              </a:spcBef>
              <a:buFont typeface="Arial"/>
              <a:buChar char="•"/>
              <a:defRPr sz="15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Title 1">
            <a:extLst>
              <a:ext uri="{FF2B5EF4-FFF2-40B4-BE49-F238E27FC236}">
                <a16:creationId xmlns:a16="http://schemas.microsoft.com/office/drawing/2014/main" id="{1CBF1043-A9FE-DA4E-A1C3-BB2D471AD505}"/>
              </a:ext>
            </a:extLst>
          </p:cNvPr>
          <p:cNvSpPr>
            <a:spLocks noGrp="1"/>
          </p:cNvSpPr>
          <p:nvPr>
            <p:ph type="title"/>
          </p:nvPr>
        </p:nvSpPr>
        <p:spPr>
          <a:xfrm>
            <a:off x="438954" y="411510"/>
            <a:ext cx="7661438" cy="623331"/>
          </a:xfrm>
          <a:prstGeom prst="rect">
            <a:avLst/>
          </a:prstGeom>
        </p:spPr>
        <p:txBody>
          <a:bodyPr lIns="0" tIns="0" rIns="0" bIns="0" anchor="ctr" anchorCtr="0"/>
          <a:lstStyle>
            <a:lvl1pPr algn="l">
              <a:lnSpc>
                <a:spcPts val="2100"/>
              </a:lnSpc>
              <a:defRPr kumimoji="0" lang="en-US" sz="2100" b="1" i="0" u="none" strike="noStrike" kern="1200" cap="none" spc="0" normalizeH="0" baseline="0" noProof="0" smtClean="0">
                <a:ln>
                  <a:noFill/>
                </a:ln>
                <a:solidFill>
                  <a:schemeClr val="tx1">
                    <a:lumMod val="50000"/>
                    <a:lumOff val="50000"/>
                  </a:schemeClr>
                </a:solidFill>
                <a:effectLst/>
                <a:uLnTx/>
                <a:uFillTx/>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2925776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cs Slide - 1">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D5E18FE2-985D-9942-96A5-DF879CD2FDD2}"/>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3B5D46B4-0C3A-F64F-8B57-E1F794307A4F}"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pic>
        <p:nvPicPr>
          <p:cNvPr id="5" name="Picture 3" descr="s4b282c2015.png">
            <a:extLst>
              <a:ext uri="{FF2B5EF4-FFF2-40B4-BE49-F238E27FC236}">
                <a16:creationId xmlns:a16="http://schemas.microsoft.com/office/drawing/2014/main" id="{1F2A0106-CBA6-FE4A-A6B4-321CB9D7B6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484188"/>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p:cNvSpPr>
            <a:spLocks noGrp="1"/>
          </p:cNvSpPr>
          <p:nvPr>
            <p:ph type="body" sz="quarter" idx="13"/>
          </p:nvPr>
        </p:nvSpPr>
        <p:spPr>
          <a:xfrm>
            <a:off x="438954" y="1131888"/>
            <a:ext cx="7661438" cy="3672110"/>
          </a:xfrm>
          <a:prstGeom prst="rect">
            <a:avLst/>
          </a:prstGeom>
        </p:spPr>
        <p:txBody>
          <a:bodyPr vert="horz" lIns="0" tIns="0" rIns="0" bIns="0"/>
          <a:lstStyle>
            <a:lvl1pPr marL="0" indent="0">
              <a:lnSpc>
                <a:spcPct val="130000"/>
              </a:lnSpc>
              <a:spcBef>
                <a:spcPts val="0"/>
              </a:spcBef>
              <a:buFontTx/>
              <a:buNone/>
              <a:defRPr sz="1500"/>
            </a:lvl1pPr>
            <a:lvl2pPr marL="0" indent="-180000">
              <a:lnSpc>
                <a:spcPct val="130000"/>
              </a:lnSpc>
              <a:spcBef>
                <a:spcPts val="0"/>
              </a:spcBef>
              <a:buFont typeface="Arial"/>
              <a:buChar char="•"/>
              <a:defRPr sz="1500"/>
            </a:lvl2pPr>
            <a:lvl3pPr marL="540000" indent="-180000">
              <a:lnSpc>
                <a:spcPct val="130000"/>
              </a:lnSpc>
              <a:spcBef>
                <a:spcPts val="0"/>
              </a:spcBef>
              <a:defRPr sz="1500"/>
            </a:lvl3pPr>
            <a:lvl4pPr marL="900000" indent="-180000">
              <a:lnSpc>
                <a:spcPct val="130000"/>
              </a:lnSpc>
              <a:spcBef>
                <a:spcPts val="0"/>
              </a:spcBef>
              <a:buFont typeface="Arial"/>
              <a:buChar char="•"/>
              <a:defRPr sz="1500"/>
            </a:lvl4pPr>
            <a:lvl5pPr marL="1260000" indent="-180000">
              <a:lnSpc>
                <a:spcPct val="130000"/>
              </a:lnSpc>
              <a:spcBef>
                <a:spcPts val="0"/>
              </a:spcBef>
              <a:buFont typeface="Arial"/>
              <a:buChar char="•"/>
              <a:defRPr sz="15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itle 1">
            <a:extLst>
              <a:ext uri="{FF2B5EF4-FFF2-40B4-BE49-F238E27FC236}">
                <a16:creationId xmlns:a16="http://schemas.microsoft.com/office/drawing/2014/main" id="{E1A76501-5029-CD4B-804B-8D28AEDD4CA6}"/>
              </a:ext>
            </a:extLst>
          </p:cNvPr>
          <p:cNvSpPr>
            <a:spLocks noGrp="1"/>
          </p:cNvSpPr>
          <p:nvPr>
            <p:ph type="title"/>
          </p:nvPr>
        </p:nvSpPr>
        <p:spPr>
          <a:xfrm>
            <a:off x="438954" y="411510"/>
            <a:ext cx="7661438" cy="623331"/>
          </a:xfrm>
          <a:prstGeom prst="rect">
            <a:avLst/>
          </a:prstGeom>
        </p:spPr>
        <p:txBody>
          <a:bodyPr lIns="0" tIns="0" rIns="0" bIns="0" anchor="ctr" anchorCtr="0"/>
          <a:lstStyle>
            <a:lvl1pPr algn="l">
              <a:lnSpc>
                <a:spcPts val="2100"/>
              </a:lnSpc>
              <a:defRPr kumimoji="0" lang="en-US" sz="2100" b="1" i="0" u="none" strike="noStrike" kern="1200" cap="none" spc="0" normalizeH="0" baseline="0" noProof="0" smtClean="0">
                <a:ln>
                  <a:noFill/>
                </a:ln>
                <a:solidFill>
                  <a:schemeClr val="tx1">
                    <a:lumMod val="50000"/>
                    <a:lumOff val="50000"/>
                  </a:schemeClr>
                </a:solidFill>
                <a:effectLst/>
                <a:uLnTx/>
                <a:uFillTx/>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322811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cs Slide - 2">
    <p:bg>
      <p:bgPr>
        <a:solidFill>
          <a:srgbClr val="001835"/>
        </a:solidFill>
        <a:effectLst/>
      </p:bgPr>
    </p:bg>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E061FC15-2C06-E746-97F8-170950874CCE}"/>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6F0D7D30-DA8B-4849-A627-96CF15F8EFEF}"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pic>
        <p:nvPicPr>
          <p:cNvPr id="5" name="Picture 2" descr="2014_logo_only_reverse.png">
            <a:extLst>
              <a:ext uri="{FF2B5EF4-FFF2-40B4-BE49-F238E27FC236}">
                <a16:creationId xmlns:a16="http://schemas.microsoft.com/office/drawing/2014/main" id="{2F3256DC-B243-C745-B375-416048A44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p:cNvSpPr>
            <a:spLocks noGrp="1"/>
          </p:cNvSpPr>
          <p:nvPr>
            <p:ph type="body" sz="quarter" idx="13"/>
          </p:nvPr>
        </p:nvSpPr>
        <p:spPr>
          <a:xfrm>
            <a:off x="438954" y="1131888"/>
            <a:ext cx="7661438" cy="3672110"/>
          </a:xfrm>
          <a:prstGeom prst="rect">
            <a:avLst/>
          </a:prstGeom>
        </p:spPr>
        <p:txBody>
          <a:bodyPr vert="horz" lIns="0" tIns="0" rIns="0" bIns="0"/>
          <a:lstStyle>
            <a:lvl1pPr marL="0" indent="0">
              <a:lnSpc>
                <a:spcPct val="130000"/>
              </a:lnSpc>
              <a:spcBef>
                <a:spcPts val="0"/>
              </a:spcBef>
              <a:buFontTx/>
              <a:buNone/>
              <a:defRPr sz="1500">
                <a:solidFill>
                  <a:schemeClr val="bg1"/>
                </a:solidFill>
              </a:defRPr>
            </a:lvl1pPr>
            <a:lvl2pPr marL="0" indent="-180000">
              <a:lnSpc>
                <a:spcPct val="130000"/>
              </a:lnSpc>
              <a:spcBef>
                <a:spcPts val="0"/>
              </a:spcBef>
              <a:buFont typeface="Arial"/>
              <a:buChar char="•"/>
              <a:defRPr sz="1500">
                <a:solidFill>
                  <a:schemeClr val="bg1"/>
                </a:solidFill>
              </a:defRPr>
            </a:lvl2pPr>
            <a:lvl3pPr marL="540000" indent="-180000">
              <a:lnSpc>
                <a:spcPct val="130000"/>
              </a:lnSpc>
              <a:spcBef>
                <a:spcPts val="0"/>
              </a:spcBef>
              <a:defRPr sz="1500">
                <a:solidFill>
                  <a:schemeClr val="bg1"/>
                </a:solidFill>
              </a:defRPr>
            </a:lvl3pPr>
            <a:lvl4pPr marL="900000" indent="-180000">
              <a:lnSpc>
                <a:spcPct val="130000"/>
              </a:lnSpc>
              <a:spcBef>
                <a:spcPts val="0"/>
              </a:spcBef>
              <a:buFont typeface="Arial"/>
              <a:buChar char="•"/>
              <a:defRPr sz="1500">
                <a:solidFill>
                  <a:schemeClr val="bg1"/>
                </a:solidFill>
              </a:defRPr>
            </a:lvl4pPr>
            <a:lvl5pPr marL="1260000" indent="-180000">
              <a:lnSpc>
                <a:spcPct val="130000"/>
              </a:lnSpc>
              <a:spcBef>
                <a:spcPts val="0"/>
              </a:spcBef>
              <a:buFont typeface="Arial"/>
              <a:buChar char="•"/>
              <a:defRPr sz="1500">
                <a:solidFill>
                  <a:schemeClr val="bg1"/>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itle 1">
            <a:extLst>
              <a:ext uri="{FF2B5EF4-FFF2-40B4-BE49-F238E27FC236}">
                <a16:creationId xmlns:a16="http://schemas.microsoft.com/office/drawing/2014/main" id="{4D2437A2-91F3-A946-A9B6-821439438AA7}"/>
              </a:ext>
            </a:extLst>
          </p:cNvPr>
          <p:cNvSpPr>
            <a:spLocks noGrp="1"/>
          </p:cNvSpPr>
          <p:nvPr>
            <p:ph type="title"/>
          </p:nvPr>
        </p:nvSpPr>
        <p:spPr>
          <a:xfrm>
            <a:off x="438954" y="411510"/>
            <a:ext cx="7661438" cy="623331"/>
          </a:xfrm>
          <a:prstGeom prst="rect">
            <a:avLst/>
          </a:prstGeom>
        </p:spPr>
        <p:txBody>
          <a:bodyPr lIns="0" tIns="0" rIns="0" bIns="0" anchor="ctr" anchorCtr="0"/>
          <a:lstStyle>
            <a:lvl1pPr algn="l">
              <a:lnSpc>
                <a:spcPts val="2100"/>
              </a:lnSpc>
              <a:defRPr kumimoji="0" lang="en-US" sz="2100" b="1" i="0" u="none" strike="noStrike" kern="1200" cap="none" spc="0" normalizeH="0" baseline="0" noProof="0" smtClean="0">
                <a:ln>
                  <a:noFill/>
                </a:ln>
                <a:solidFill>
                  <a:schemeClr val="tx1">
                    <a:lumMod val="10000"/>
                    <a:lumOff val="90000"/>
                  </a:schemeClr>
                </a:solidFill>
                <a:effectLst/>
                <a:uLnTx/>
                <a:uFillTx/>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1924213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19468908073_a6d2e240c9_k.jpg">
            <a:extLst>
              <a:ext uri="{FF2B5EF4-FFF2-40B4-BE49-F238E27FC236}">
                <a16:creationId xmlns:a16="http://schemas.microsoft.com/office/drawing/2014/main" id="{5DD14DC1-5CE5-D34D-B7CE-A3F58A33C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AE5710D-5927-EE4E-8AA2-D225D08234A2}"/>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UBC_2016_Signature_Wide_282.png">
            <a:extLst>
              <a:ext uri="{FF2B5EF4-FFF2-40B4-BE49-F238E27FC236}">
                <a16:creationId xmlns:a16="http://schemas.microsoft.com/office/drawing/2014/main" id="{66D09CC6-BA2D-A04C-AD1D-B91612C2C6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95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hidden="1">
            <a:extLst>
              <a:ext uri="{FF2B5EF4-FFF2-40B4-BE49-F238E27FC236}">
                <a16:creationId xmlns:a16="http://schemas.microsoft.com/office/drawing/2014/main" id="{A6960B72-140A-014C-AA4F-F35D5589F0B0}"/>
              </a:ext>
            </a:extLst>
          </p:cNvPr>
          <p:cNvSpPr>
            <a:spLocks noGrp="1"/>
          </p:cNvSpPr>
          <p:nvPr>
            <p:ph type="title"/>
          </p:nvPr>
        </p:nvSpPr>
        <p:spPr>
          <a:xfrm>
            <a:off x="438954" y="3795886"/>
            <a:ext cx="7661438" cy="623331"/>
          </a:xfrm>
          <a:prstGeom prst="rect">
            <a:avLst/>
          </a:prstGeom>
        </p:spPr>
        <p:txBody>
          <a:bodyPr lIns="0" tIns="0" rIns="0" bIns="0" anchor="ctr" anchorCtr="0"/>
          <a:lstStyle>
            <a:lvl1pPr algn="l">
              <a:lnSpc>
                <a:spcPts val="2100"/>
              </a:lnSpc>
              <a:defRPr kumimoji="0" lang="en-US" sz="2100" b="1" i="0" u="none" strike="noStrike" kern="1200" cap="none" spc="0" normalizeH="0" baseline="0" noProof="0" smtClean="0">
                <a:ln>
                  <a:noFill/>
                </a:ln>
                <a:solidFill>
                  <a:schemeClr val="tx1">
                    <a:lumMod val="10000"/>
                    <a:lumOff val="90000"/>
                  </a:schemeClr>
                </a:solidFill>
                <a:effectLst/>
                <a:uLnTx/>
                <a:uFillTx/>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2358094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 2">
    <p:spTree>
      <p:nvGrpSpPr>
        <p:cNvPr id="1" name=""/>
        <p:cNvGrpSpPr/>
        <p:nvPr/>
      </p:nvGrpSpPr>
      <p:grpSpPr>
        <a:xfrm>
          <a:off x="0" y="0"/>
          <a:ext cx="0" cy="0"/>
          <a:chOff x="0" y="0"/>
          <a:chExt cx="0" cy="0"/>
        </a:xfrm>
      </p:grpSpPr>
      <p:pic>
        <p:nvPicPr>
          <p:cNvPr id="2" name="Picture 1" descr="20089915475_1cd74fac37_o.jpg">
            <a:extLst>
              <a:ext uri="{FF2B5EF4-FFF2-40B4-BE49-F238E27FC236}">
                <a16:creationId xmlns:a16="http://schemas.microsoft.com/office/drawing/2014/main" id="{0A81FF03-FDC6-CC4D-B231-F65CBFDA59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679FA8B-11E4-0B42-A321-6B205810CC43}"/>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UBC_2016_Signature_Wide_282.png">
            <a:extLst>
              <a:ext uri="{FF2B5EF4-FFF2-40B4-BE49-F238E27FC236}">
                <a16:creationId xmlns:a16="http://schemas.microsoft.com/office/drawing/2014/main" id="{DEFCB981-7C2F-C943-95A2-07B6949504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95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hidden="1">
            <a:extLst>
              <a:ext uri="{FF2B5EF4-FFF2-40B4-BE49-F238E27FC236}">
                <a16:creationId xmlns:a16="http://schemas.microsoft.com/office/drawing/2014/main" id="{0EDE2023-447C-8E47-B602-8AE251F010C0}"/>
              </a:ext>
            </a:extLst>
          </p:cNvPr>
          <p:cNvSpPr>
            <a:spLocks noGrp="1"/>
          </p:cNvSpPr>
          <p:nvPr>
            <p:ph type="title"/>
          </p:nvPr>
        </p:nvSpPr>
        <p:spPr>
          <a:xfrm>
            <a:off x="438954" y="3795886"/>
            <a:ext cx="7661438" cy="623331"/>
          </a:xfrm>
          <a:prstGeom prst="rect">
            <a:avLst/>
          </a:prstGeom>
        </p:spPr>
        <p:txBody>
          <a:bodyPr lIns="0" tIns="0" rIns="0" bIns="0" anchor="ctr" anchorCtr="0"/>
          <a:lstStyle>
            <a:lvl1pPr algn="l">
              <a:lnSpc>
                <a:spcPts val="2100"/>
              </a:lnSpc>
              <a:defRPr kumimoji="0" lang="en-US" sz="2100" b="1" i="0" u="none" strike="noStrike" kern="1200" cap="none" spc="0" normalizeH="0" baseline="0" noProof="0" smtClean="0">
                <a:ln>
                  <a:noFill/>
                </a:ln>
                <a:solidFill>
                  <a:schemeClr val="tx1">
                    <a:lumMod val="10000"/>
                    <a:lumOff val="90000"/>
                  </a:schemeClr>
                </a:solidFill>
                <a:effectLst/>
                <a:uLnTx/>
                <a:uFillTx/>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3235504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 3">
    <p:spTree>
      <p:nvGrpSpPr>
        <p:cNvPr id="1" name=""/>
        <p:cNvGrpSpPr/>
        <p:nvPr/>
      </p:nvGrpSpPr>
      <p:grpSpPr>
        <a:xfrm>
          <a:off x="0" y="0"/>
          <a:ext cx="0" cy="0"/>
          <a:chOff x="0" y="0"/>
          <a:chExt cx="0" cy="0"/>
        </a:xfrm>
      </p:grpSpPr>
      <p:pic>
        <p:nvPicPr>
          <p:cNvPr id="2" name="Picture 1" descr="31900255798_3e8cac60e0_o.jpg">
            <a:extLst>
              <a:ext uri="{FF2B5EF4-FFF2-40B4-BE49-F238E27FC236}">
                <a16:creationId xmlns:a16="http://schemas.microsoft.com/office/drawing/2014/main" id="{5658A997-F644-6E49-AB79-95B695BF41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EB45B9B-AFB5-0F46-8F2B-AAD4AD18B81A}"/>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UBC_2016_Signature_Wide_282.png">
            <a:extLst>
              <a:ext uri="{FF2B5EF4-FFF2-40B4-BE49-F238E27FC236}">
                <a16:creationId xmlns:a16="http://schemas.microsoft.com/office/drawing/2014/main" id="{9E8924C4-7F30-A54A-9DCE-34CF1E9B8B4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95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hidden="1">
            <a:extLst>
              <a:ext uri="{FF2B5EF4-FFF2-40B4-BE49-F238E27FC236}">
                <a16:creationId xmlns:a16="http://schemas.microsoft.com/office/drawing/2014/main" id="{952E6527-054D-6345-9789-239FBD591565}"/>
              </a:ext>
            </a:extLst>
          </p:cNvPr>
          <p:cNvSpPr>
            <a:spLocks noGrp="1"/>
          </p:cNvSpPr>
          <p:nvPr>
            <p:ph type="title"/>
          </p:nvPr>
        </p:nvSpPr>
        <p:spPr>
          <a:xfrm>
            <a:off x="438954" y="3795886"/>
            <a:ext cx="7661438" cy="623331"/>
          </a:xfrm>
          <a:prstGeom prst="rect">
            <a:avLst/>
          </a:prstGeom>
        </p:spPr>
        <p:txBody>
          <a:bodyPr lIns="0" tIns="0" rIns="0" bIns="0" anchor="ctr" anchorCtr="0"/>
          <a:lstStyle>
            <a:lvl1pPr algn="l">
              <a:lnSpc>
                <a:spcPts val="2100"/>
              </a:lnSpc>
              <a:defRPr kumimoji="0" lang="en-US" sz="2100" b="1" i="0" u="none" strike="noStrike" kern="1200" cap="none" spc="0" normalizeH="0" baseline="0" noProof="0" smtClean="0">
                <a:ln>
                  <a:noFill/>
                </a:ln>
                <a:solidFill>
                  <a:schemeClr val="tx1">
                    <a:lumMod val="10000"/>
                    <a:lumOff val="90000"/>
                  </a:schemeClr>
                </a:solidFill>
                <a:effectLst/>
                <a:uLnTx/>
                <a:uFillTx/>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3440967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pic>
        <p:nvPicPr>
          <p:cNvPr id="5" name="Picture 1" descr="31900253528_e638090e1d_o.jpg">
            <a:extLst>
              <a:ext uri="{FF2B5EF4-FFF2-40B4-BE49-F238E27FC236}">
                <a16:creationId xmlns:a16="http://schemas.microsoft.com/office/drawing/2014/main" id="{1323C42E-04AA-954B-B4C6-01D705DF29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3E74F83-DB39-7549-8317-582894260E25}"/>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77C83825-2511-6D44-A843-1695AE0A13E7}"/>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8" name="Picture 3" descr="s4b282c2015.png">
            <a:extLst>
              <a:ext uri="{FF2B5EF4-FFF2-40B4-BE49-F238E27FC236}">
                <a16:creationId xmlns:a16="http://schemas.microsoft.com/office/drawing/2014/main" id="{21C86978-3C5B-0B40-8BB4-DC0ABEB089D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4"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none" spc="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2" name="Title 1">
            <a:extLst>
              <a:ext uri="{FF2B5EF4-FFF2-40B4-BE49-F238E27FC236}">
                <a16:creationId xmlns:a16="http://schemas.microsoft.com/office/drawing/2014/main" id="{7B7B864F-A2A5-1B4C-9586-22EDF0E4194D}"/>
              </a:ext>
            </a:extLst>
          </p:cNvPr>
          <p:cNvSpPr>
            <a:spLocks noGrp="1"/>
          </p:cNvSpPr>
          <p:nvPr>
            <p:ph type="title"/>
          </p:nvPr>
        </p:nvSpPr>
        <p:spPr>
          <a:xfrm>
            <a:off x="381395" y="1332646"/>
            <a:ext cx="5414568" cy="1671152"/>
          </a:xfrm>
          <a:prstGeom prst="rect">
            <a:avLst/>
          </a:prstGeom>
        </p:spPr>
        <p:txBody>
          <a:bodyPr lIns="0" tIns="0" rIns="0" bIns="0"/>
          <a:lstStyle>
            <a:lvl1pPr algn="l">
              <a:lnSpc>
                <a:spcPts val="3800"/>
              </a:lnSpc>
              <a:defRPr lang="en-US" sz="3400" b="1" i="0" kern="0" cap="none" spc="0" baseline="0" dirty="0">
                <a:solidFill>
                  <a:schemeClr val="tx1"/>
                </a:solidFill>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47275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3">
    <p:spTree>
      <p:nvGrpSpPr>
        <p:cNvPr id="1" name=""/>
        <p:cNvGrpSpPr/>
        <p:nvPr/>
      </p:nvGrpSpPr>
      <p:grpSpPr>
        <a:xfrm>
          <a:off x="0" y="0"/>
          <a:ext cx="0" cy="0"/>
          <a:chOff x="0" y="0"/>
          <a:chExt cx="0" cy="0"/>
        </a:xfrm>
      </p:grpSpPr>
      <p:pic>
        <p:nvPicPr>
          <p:cNvPr id="5" name="Picture 1" descr="19468908073_a6d2e240c9_k.jpg">
            <a:extLst>
              <a:ext uri="{FF2B5EF4-FFF2-40B4-BE49-F238E27FC236}">
                <a16:creationId xmlns:a16="http://schemas.microsoft.com/office/drawing/2014/main" id="{7E2E6299-AEC3-544D-B674-3A8EAED2B9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753E3B7-3D48-2F49-99AC-B7755D6CB118}"/>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00234C93-2238-D14F-92E9-94CC3CB9341F}"/>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 name="TextBox 7">
            <a:extLst>
              <a:ext uri="{FF2B5EF4-FFF2-40B4-BE49-F238E27FC236}">
                <a16:creationId xmlns:a16="http://schemas.microsoft.com/office/drawing/2014/main" id="{C4CC91F5-A3A2-AA46-B4C3-AC0ECAC534FD}"/>
              </a:ext>
            </a:extLst>
          </p:cNvPr>
          <p:cNvSpPr txBox="1">
            <a:spLocks noChangeArrowheads="1"/>
          </p:cNvSpPr>
          <p:nvPr userDrawn="1"/>
        </p:nvSpPr>
        <p:spPr bwMode="auto">
          <a:xfrm>
            <a:off x="5732463" y="6015038"/>
            <a:ext cx="185737" cy="460375"/>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a:p>
        </p:txBody>
      </p:sp>
      <p:pic>
        <p:nvPicPr>
          <p:cNvPr id="9" name="Picture 3" descr="s4b282c2015.png">
            <a:extLst>
              <a:ext uri="{FF2B5EF4-FFF2-40B4-BE49-F238E27FC236}">
                <a16:creationId xmlns:a16="http://schemas.microsoft.com/office/drawing/2014/main" id="{D2589F8F-9E38-484D-81E0-20FBCD63BFB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5"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none" spc="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0" name="Title 1">
            <a:extLst>
              <a:ext uri="{FF2B5EF4-FFF2-40B4-BE49-F238E27FC236}">
                <a16:creationId xmlns:a16="http://schemas.microsoft.com/office/drawing/2014/main" id="{FC018589-E1F5-7346-885A-EB2B985D4FCD}"/>
              </a:ext>
            </a:extLst>
          </p:cNvPr>
          <p:cNvSpPr>
            <a:spLocks noGrp="1"/>
          </p:cNvSpPr>
          <p:nvPr>
            <p:ph type="title"/>
          </p:nvPr>
        </p:nvSpPr>
        <p:spPr>
          <a:xfrm>
            <a:off x="381395" y="1332646"/>
            <a:ext cx="5414568" cy="1671152"/>
          </a:xfrm>
          <a:prstGeom prst="rect">
            <a:avLst/>
          </a:prstGeom>
        </p:spPr>
        <p:txBody>
          <a:bodyPr lIns="0" tIns="0" rIns="0" bIns="0"/>
          <a:lstStyle>
            <a:lvl1pPr algn="l">
              <a:lnSpc>
                <a:spcPts val="3800"/>
              </a:lnSpc>
              <a:defRPr lang="en-US" sz="3400" b="1" i="0" kern="0" cap="none" spc="0" baseline="0" dirty="0">
                <a:solidFill>
                  <a:schemeClr val="tx1"/>
                </a:solidFill>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3174592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4">
    <p:spTree>
      <p:nvGrpSpPr>
        <p:cNvPr id="1" name=""/>
        <p:cNvGrpSpPr/>
        <p:nvPr/>
      </p:nvGrpSpPr>
      <p:grpSpPr>
        <a:xfrm>
          <a:off x="0" y="0"/>
          <a:ext cx="0" cy="0"/>
          <a:chOff x="0" y="0"/>
          <a:chExt cx="0" cy="0"/>
        </a:xfrm>
      </p:grpSpPr>
      <p:pic>
        <p:nvPicPr>
          <p:cNvPr id="5" name="Picture 1" descr="33734603791_87ba8475ca_o.jpg">
            <a:extLst>
              <a:ext uri="{FF2B5EF4-FFF2-40B4-BE49-F238E27FC236}">
                <a16:creationId xmlns:a16="http://schemas.microsoft.com/office/drawing/2014/main" id="{E77BE962-0BFE-5C4B-89FB-3B486E8D22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32C7108-0135-6447-A450-C4951534F286}"/>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EDBA166D-9B34-2840-A504-DF49F32681BE}"/>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 name="Picture 3" descr="s4b282c2015.png">
            <a:extLst>
              <a:ext uri="{FF2B5EF4-FFF2-40B4-BE49-F238E27FC236}">
                <a16:creationId xmlns:a16="http://schemas.microsoft.com/office/drawing/2014/main" id="{5C824A16-1FFC-9447-91A2-5E29DDD0F73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4"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none" spc="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0" name="Title 1">
            <a:extLst>
              <a:ext uri="{FF2B5EF4-FFF2-40B4-BE49-F238E27FC236}">
                <a16:creationId xmlns:a16="http://schemas.microsoft.com/office/drawing/2014/main" id="{28431D6C-1F1F-0D46-BA93-7A2AC50713FA}"/>
              </a:ext>
            </a:extLst>
          </p:cNvPr>
          <p:cNvSpPr>
            <a:spLocks noGrp="1"/>
          </p:cNvSpPr>
          <p:nvPr>
            <p:ph type="title"/>
          </p:nvPr>
        </p:nvSpPr>
        <p:spPr>
          <a:xfrm>
            <a:off x="381395" y="1332646"/>
            <a:ext cx="5414568" cy="1671152"/>
          </a:xfrm>
          <a:prstGeom prst="rect">
            <a:avLst/>
          </a:prstGeom>
        </p:spPr>
        <p:txBody>
          <a:bodyPr lIns="0" tIns="0" rIns="0" bIns="0"/>
          <a:lstStyle>
            <a:lvl1pPr algn="l">
              <a:lnSpc>
                <a:spcPts val="3800"/>
              </a:lnSpc>
              <a:defRPr lang="en-US" sz="3400" b="1" i="0" kern="0" cap="none" spc="0" baseline="0" dirty="0">
                <a:solidFill>
                  <a:schemeClr val="tx1"/>
                </a:solidFill>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353681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section Slide - 1">
    <p:spTree>
      <p:nvGrpSpPr>
        <p:cNvPr id="1" name=""/>
        <p:cNvGrpSpPr/>
        <p:nvPr/>
      </p:nvGrpSpPr>
      <p:grpSpPr>
        <a:xfrm>
          <a:off x="0" y="0"/>
          <a:ext cx="0" cy="0"/>
          <a:chOff x="0" y="0"/>
          <a:chExt cx="0" cy="0"/>
        </a:xfrm>
      </p:grpSpPr>
      <p:pic>
        <p:nvPicPr>
          <p:cNvPr id="3" name="Picture 1" descr="19467264904_bdb80a731c_o.jpg">
            <a:extLst>
              <a:ext uri="{FF2B5EF4-FFF2-40B4-BE49-F238E27FC236}">
                <a16:creationId xmlns:a16="http://schemas.microsoft.com/office/drawing/2014/main" id="{218D71B7-5DEB-D64E-B374-3C99D30B5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29B7B77C-F3F3-A24D-BE18-ADC193FB7218}"/>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82FA66AA-1BA8-944D-9CC2-9E9430CCF799}"/>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9" descr="s4b282c2015.png">
            <a:extLst>
              <a:ext uri="{FF2B5EF4-FFF2-40B4-BE49-F238E27FC236}">
                <a16:creationId xmlns:a16="http://schemas.microsoft.com/office/drawing/2014/main" id="{5EB64215-FEB7-3048-A245-DF48061DE0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C3CE8F6A-7A4B-A846-825E-E46B7DA7CE91}"/>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7D7A0556-00C3-3D44-A9D6-EC08C577FB19}"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2" charset="0"/>
            </a:endParaRPr>
          </a:p>
        </p:txBody>
      </p:sp>
      <p:sp>
        <p:nvSpPr>
          <p:cNvPr id="8" name="Title 1">
            <a:extLst>
              <a:ext uri="{FF2B5EF4-FFF2-40B4-BE49-F238E27FC236}">
                <a16:creationId xmlns:a16="http://schemas.microsoft.com/office/drawing/2014/main" id="{5A63E03F-3048-1246-B3C0-5DB730C74277}"/>
              </a:ext>
            </a:extLst>
          </p:cNvPr>
          <p:cNvSpPr>
            <a:spLocks noGrp="1"/>
          </p:cNvSpPr>
          <p:nvPr>
            <p:ph type="title"/>
          </p:nvPr>
        </p:nvSpPr>
        <p:spPr>
          <a:xfrm>
            <a:off x="365587" y="1275606"/>
            <a:ext cx="5414568" cy="792088"/>
          </a:xfrm>
          <a:prstGeom prst="rect">
            <a:avLst/>
          </a:prstGeom>
        </p:spPr>
        <p:txBody>
          <a:bodyPr lIns="0" tIns="0" rIns="0" bIns="0"/>
          <a:lstStyle>
            <a:lvl1pPr algn="l">
              <a:lnSpc>
                <a:spcPts val="3400"/>
              </a:lnSpc>
              <a:defRPr lang="en-US" sz="2800" b="1" i="0" kern="0" cap="none" spc="0" baseline="0" dirty="0">
                <a:solidFill>
                  <a:schemeClr val="tx1"/>
                </a:solidFill>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985379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section Slide - 2">
    <p:spTree>
      <p:nvGrpSpPr>
        <p:cNvPr id="1" name=""/>
        <p:cNvGrpSpPr/>
        <p:nvPr/>
      </p:nvGrpSpPr>
      <p:grpSpPr>
        <a:xfrm>
          <a:off x="0" y="0"/>
          <a:ext cx="0" cy="0"/>
          <a:chOff x="0" y="0"/>
          <a:chExt cx="0" cy="0"/>
        </a:xfrm>
      </p:grpSpPr>
      <p:pic>
        <p:nvPicPr>
          <p:cNvPr id="3" name="Picture 1" descr="MOA Evening-032.jpg">
            <a:extLst>
              <a:ext uri="{FF2B5EF4-FFF2-40B4-BE49-F238E27FC236}">
                <a16:creationId xmlns:a16="http://schemas.microsoft.com/office/drawing/2014/main" id="{BF0FB2EE-3DA3-E144-B61C-A6C77BE2CA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73BCD6C1-0A3A-2E49-BECD-658ABF4BB292}"/>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C6D78A4A-DE26-F34F-BE4A-FD0BA7CF9C9B}"/>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4" descr="s4b282c2015.png">
            <a:extLst>
              <a:ext uri="{FF2B5EF4-FFF2-40B4-BE49-F238E27FC236}">
                <a16:creationId xmlns:a16="http://schemas.microsoft.com/office/drawing/2014/main" id="{2948CE5A-A15F-3C43-A8B0-98A2214F84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864BF229-5D46-9146-ABF6-3E022F12FB92}"/>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3A4F131B-37D6-094E-B94D-D3E452E2CD19}"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2" charset="0"/>
            </a:endParaRPr>
          </a:p>
        </p:txBody>
      </p:sp>
      <p:sp>
        <p:nvSpPr>
          <p:cNvPr id="8" name="Title 1">
            <a:extLst>
              <a:ext uri="{FF2B5EF4-FFF2-40B4-BE49-F238E27FC236}">
                <a16:creationId xmlns:a16="http://schemas.microsoft.com/office/drawing/2014/main" id="{81E8C08B-A92D-E946-AEAC-6B3D60A795BF}"/>
              </a:ext>
            </a:extLst>
          </p:cNvPr>
          <p:cNvSpPr>
            <a:spLocks noGrp="1"/>
          </p:cNvSpPr>
          <p:nvPr>
            <p:ph type="title"/>
          </p:nvPr>
        </p:nvSpPr>
        <p:spPr>
          <a:xfrm>
            <a:off x="365587" y="1275606"/>
            <a:ext cx="5414568" cy="792088"/>
          </a:xfrm>
          <a:prstGeom prst="rect">
            <a:avLst/>
          </a:prstGeom>
        </p:spPr>
        <p:txBody>
          <a:bodyPr lIns="0" tIns="0" rIns="0" bIns="0"/>
          <a:lstStyle>
            <a:lvl1pPr algn="l">
              <a:lnSpc>
                <a:spcPts val="3400"/>
              </a:lnSpc>
              <a:defRPr lang="en-US" sz="2800" b="1" i="0" kern="0" cap="none" spc="0" baseline="0" dirty="0">
                <a:solidFill>
                  <a:schemeClr val="tx1"/>
                </a:solidFill>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491212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section Slide - 3">
    <p:spTree>
      <p:nvGrpSpPr>
        <p:cNvPr id="1" name=""/>
        <p:cNvGrpSpPr/>
        <p:nvPr/>
      </p:nvGrpSpPr>
      <p:grpSpPr>
        <a:xfrm>
          <a:off x="0" y="0"/>
          <a:ext cx="0" cy="0"/>
          <a:chOff x="0" y="0"/>
          <a:chExt cx="0" cy="0"/>
        </a:xfrm>
      </p:grpSpPr>
      <p:pic>
        <p:nvPicPr>
          <p:cNvPr id="3" name="Picture 1" descr="20063615986_7c97fbf65b_o.jpg">
            <a:extLst>
              <a:ext uri="{FF2B5EF4-FFF2-40B4-BE49-F238E27FC236}">
                <a16:creationId xmlns:a16="http://schemas.microsoft.com/office/drawing/2014/main" id="{5646EFC0-A235-1A4D-9310-D617309738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C23F8D1-4D09-A742-A675-B752B9B6FEA9}"/>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C1462495-F506-D04A-A837-31DE743A8786}"/>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4" descr="s4b282c2015.png">
            <a:extLst>
              <a:ext uri="{FF2B5EF4-FFF2-40B4-BE49-F238E27FC236}">
                <a16:creationId xmlns:a16="http://schemas.microsoft.com/office/drawing/2014/main" id="{B25E7803-987B-654E-8B14-3FBCD8A8D91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71F2E9A7-3682-0A44-9260-F51464DEE53B}"/>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6D920A11-BE16-DC4A-BEE9-DAE58F156D57}"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2" charset="0"/>
            </a:endParaRPr>
          </a:p>
        </p:txBody>
      </p:sp>
      <p:sp>
        <p:nvSpPr>
          <p:cNvPr id="9" name="Title 1">
            <a:extLst>
              <a:ext uri="{FF2B5EF4-FFF2-40B4-BE49-F238E27FC236}">
                <a16:creationId xmlns:a16="http://schemas.microsoft.com/office/drawing/2014/main" id="{B9F8EB83-3D6D-DF46-8002-EF5F1C707FFA}"/>
              </a:ext>
            </a:extLst>
          </p:cNvPr>
          <p:cNvSpPr>
            <a:spLocks noGrp="1"/>
          </p:cNvSpPr>
          <p:nvPr>
            <p:ph type="title"/>
          </p:nvPr>
        </p:nvSpPr>
        <p:spPr>
          <a:xfrm>
            <a:off x="365587" y="1275606"/>
            <a:ext cx="5414568" cy="792088"/>
          </a:xfrm>
          <a:prstGeom prst="rect">
            <a:avLst/>
          </a:prstGeom>
        </p:spPr>
        <p:txBody>
          <a:bodyPr lIns="0" tIns="0" rIns="0" bIns="0"/>
          <a:lstStyle>
            <a:lvl1pPr algn="l">
              <a:lnSpc>
                <a:spcPts val="3400"/>
              </a:lnSpc>
              <a:defRPr lang="en-US" sz="2800" b="1" i="0" kern="0" cap="none" spc="0" baseline="0" dirty="0">
                <a:solidFill>
                  <a:schemeClr val="tx1"/>
                </a:solidFill>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1361671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Slide - 1">
    <p:spTree>
      <p:nvGrpSpPr>
        <p:cNvPr id="1" name=""/>
        <p:cNvGrpSpPr/>
        <p:nvPr/>
      </p:nvGrpSpPr>
      <p:grpSpPr>
        <a:xfrm>
          <a:off x="0" y="0"/>
          <a:ext cx="0" cy="0"/>
          <a:chOff x="0" y="0"/>
          <a:chExt cx="0" cy="0"/>
        </a:xfrm>
      </p:grpSpPr>
      <p:pic>
        <p:nvPicPr>
          <p:cNvPr id="4" name="Picture 1" descr="s4b282c2015.png">
            <a:extLst>
              <a:ext uri="{FF2B5EF4-FFF2-40B4-BE49-F238E27FC236}">
                <a16:creationId xmlns:a16="http://schemas.microsoft.com/office/drawing/2014/main" id="{BE35A530-EC03-604F-85AB-5083EB70F3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8D71B9A5-42B8-A943-A2E2-A38DAD565A63}"/>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BDA7D734-BA60-C042-BE0F-86E0AEA7AA42}"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sp>
        <p:nvSpPr>
          <p:cNvPr id="10" name="Text Placeholder 2"/>
          <p:cNvSpPr>
            <a:spLocks noGrp="1"/>
          </p:cNvSpPr>
          <p:nvPr>
            <p:ph type="body" sz="quarter" idx="13"/>
          </p:nvPr>
        </p:nvSpPr>
        <p:spPr>
          <a:xfrm>
            <a:off x="438954" y="1131888"/>
            <a:ext cx="7661438" cy="3672110"/>
          </a:xfrm>
          <a:prstGeom prst="rect">
            <a:avLst/>
          </a:prstGeom>
        </p:spPr>
        <p:txBody>
          <a:bodyPr vert="horz" lIns="0" tIns="0" rIns="0" bIns="0"/>
          <a:lstStyle>
            <a:lvl1pPr marL="0" indent="0">
              <a:lnSpc>
                <a:spcPct val="130000"/>
              </a:lnSpc>
              <a:spcBef>
                <a:spcPts val="0"/>
              </a:spcBef>
              <a:buFontTx/>
              <a:buNone/>
              <a:defRPr sz="1500"/>
            </a:lvl1pPr>
            <a:lvl2pPr marL="0" indent="-180000">
              <a:lnSpc>
                <a:spcPct val="130000"/>
              </a:lnSpc>
              <a:spcBef>
                <a:spcPts val="0"/>
              </a:spcBef>
              <a:buFont typeface="Arial"/>
              <a:buChar char="•"/>
              <a:defRPr sz="1500"/>
            </a:lvl2pPr>
            <a:lvl3pPr marL="540000" indent="-180000">
              <a:lnSpc>
                <a:spcPct val="130000"/>
              </a:lnSpc>
              <a:spcBef>
                <a:spcPts val="0"/>
              </a:spcBef>
              <a:defRPr sz="1500"/>
            </a:lvl3pPr>
            <a:lvl4pPr marL="900000" indent="-180000">
              <a:lnSpc>
                <a:spcPct val="130000"/>
              </a:lnSpc>
              <a:spcBef>
                <a:spcPts val="0"/>
              </a:spcBef>
              <a:buFont typeface="Arial"/>
              <a:buChar char="•"/>
              <a:defRPr sz="1500"/>
            </a:lvl4pPr>
            <a:lvl5pPr marL="1260000" indent="-180000">
              <a:lnSpc>
                <a:spcPct val="130000"/>
              </a:lnSpc>
              <a:spcBef>
                <a:spcPts val="0"/>
              </a:spcBef>
              <a:buFont typeface="Arial"/>
              <a:buChar char="•"/>
              <a:defRPr sz="15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2" name="Title 1">
            <a:extLst>
              <a:ext uri="{FF2B5EF4-FFF2-40B4-BE49-F238E27FC236}">
                <a16:creationId xmlns:a16="http://schemas.microsoft.com/office/drawing/2014/main" id="{6B0C6DE5-6CEF-9440-B1A6-ABD0F75D39AF}"/>
              </a:ext>
            </a:extLst>
          </p:cNvPr>
          <p:cNvSpPr>
            <a:spLocks noGrp="1"/>
          </p:cNvSpPr>
          <p:nvPr>
            <p:ph type="title"/>
          </p:nvPr>
        </p:nvSpPr>
        <p:spPr>
          <a:xfrm>
            <a:off x="438954" y="411510"/>
            <a:ext cx="7661438" cy="623331"/>
          </a:xfrm>
          <a:prstGeom prst="rect">
            <a:avLst/>
          </a:prstGeom>
        </p:spPr>
        <p:txBody>
          <a:bodyPr lIns="0" tIns="0" rIns="0" bIns="0" anchor="ctr" anchorCtr="0"/>
          <a:lstStyle>
            <a:lvl1pPr algn="l">
              <a:lnSpc>
                <a:spcPts val="2100"/>
              </a:lnSpc>
              <a:defRPr kumimoji="0" lang="en-US" sz="2100" b="1" i="0" u="none" strike="noStrike" kern="1200" cap="none" spc="0" normalizeH="0" baseline="0" noProof="0" smtClean="0">
                <a:ln>
                  <a:noFill/>
                </a:ln>
                <a:solidFill>
                  <a:schemeClr val="tx1">
                    <a:lumMod val="50000"/>
                    <a:lumOff val="50000"/>
                  </a:schemeClr>
                </a:solidFill>
                <a:effectLst/>
                <a:uLnTx/>
                <a:uFillTx/>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2563127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Slide - 2">
    <p:bg>
      <p:bgPr>
        <a:solidFill>
          <a:srgbClr val="001835"/>
        </a:solidFill>
        <a:effectLst/>
      </p:bgPr>
    </p:bg>
    <p:spTree>
      <p:nvGrpSpPr>
        <p:cNvPr id="1" name=""/>
        <p:cNvGrpSpPr/>
        <p:nvPr/>
      </p:nvGrpSpPr>
      <p:grpSpPr>
        <a:xfrm>
          <a:off x="0" y="0"/>
          <a:ext cx="0" cy="0"/>
          <a:chOff x="0" y="0"/>
          <a:chExt cx="0" cy="0"/>
        </a:xfrm>
      </p:grpSpPr>
      <p:pic>
        <p:nvPicPr>
          <p:cNvPr id="4" name="Picture 2" descr="2014_logo_only_reverse.png">
            <a:extLst>
              <a:ext uri="{FF2B5EF4-FFF2-40B4-BE49-F238E27FC236}">
                <a16:creationId xmlns:a16="http://schemas.microsoft.com/office/drawing/2014/main" id="{CE7E4067-49DE-2745-A17C-89130E6B77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686B4E7D-7FEB-8A4D-96D8-494D2593E94C}"/>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F33A4878-B106-B94B-A5E4-7D96EA644603}"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6" name="Text Placeholder 2"/>
          <p:cNvSpPr>
            <a:spLocks noGrp="1"/>
          </p:cNvSpPr>
          <p:nvPr>
            <p:ph type="body" sz="quarter" idx="13"/>
          </p:nvPr>
        </p:nvSpPr>
        <p:spPr>
          <a:xfrm>
            <a:off x="438954" y="1131888"/>
            <a:ext cx="7661438" cy="3672110"/>
          </a:xfrm>
          <a:prstGeom prst="rect">
            <a:avLst/>
          </a:prstGeom>
        </p:spPr>
        <p:txBody>
          <a:bodyPr vert="horz" lIns="0" tIns="0" rIns="0" bIns="0"/>
          <a:lstStyle>
            <a:lvl1pPr marL="0" indent="0">
              <a:lnSpc>
                <a:spcPct val="130000"/>
              </a:lnSpc>
              <a:spcBef>
                <a:spcPts val="0"/>
              </a:spcBef>
              <a:buFontTx/>
              <a:buNone/>
              <a:defRPr sz="1500">
                <a:solidFill>
                  <a:schemeClr val="bg1"/>
                </a:solidFill>
              </a:defRPr>
            </a:lvl1pPr>
            <a:lvl2pPr marL="0" indent="-180000">
              <a:lnSpc>
                <a:spcPct val="130000"/>
              </a:lnSpc>
              <a:spcBef>
                <a:spcPts val="0"/>
              </a:spcBef>
              <a:buFont typeface="Arial"/>
              <a:buChar char="•"/>
              <a:defRPr sz="1500">
                <a:solidFill>
                  <a:schemeClr val="bg1"/>
                </a:solidFill>
              </a:defRPr>
            </a:lvl2pPr>
            <a:lvl3pPr marL="540000" indent="-180000">
              <a:lnSpc>
                <a:spcPct val="130000"/>
              </a:lnSpc>
              <a:spcBef>
                <a:spcPts val="0"/>
              </a:spcBef>
              <a:defRPr sz="1500">
                <a:solidFill>
                  <a:schemeClr val="bg1"/>
                </a:solidFill>
              </a:defRPr>
            </a:lvl3pPr>
            <a:lvl4pPr marL="900000" indent="-180000">
              <a:lnSpc>
                <a:spcPct val="130000"/>
              </a:lnSpc>
              <a:spcBef>
                <a:spcPts val="0"/>
              </a:spcBef>
              <a:buFont typeface="Arial"/>
              <a:buChar char="•"/>
              <a:defRPr sz="1500">
                <a:solidFill>
                  <a:schemeClr val="bg1"/>
                </a:solidFill>
              </a:defRPr>
            </a:lvl4pPr>
            <a:lvl5pPr marL="1260000" indent="-180000">
              <a:lnSpc>
                <a:spcPct val="130000"/>
              </a:lnSpc>
              <a:spcBef>
                <a:spcPts val="0"/>
              </a:spcBef>
              <a:buFont typeface="Arial"/>
              <a:buChar char="•"/>
              <a:defRPr sz="1500">
                <a:solidFill>
                  <a:schemeClr val="bg1"/>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Title 1">
            <a:extLst>
              <a:ext uri="{FF2B5EF4-FFF2-40B4-BE49-F238E27FC236}">
                <a16:creationId xmlns:a16="http://schemas.microsoft.com/office/drawing/2014/main" id="{3662863F-E41E-224A-97FD-6D968AD10CDF}"/>
              </a:ext>
            </a:extLst>
          </p:cNvPr>
          <p:cNvSpPr>
            <a:spLocks noGrp="1"/>
          </p:cNvSpPr>
          <p:nvPr>
            <p:ph type="title"/>
          </p:nvPr>
        </p:nvSpPr>
        <p:spPr>
          <a:xfrm>
            <a:off x="438954" y="411510"/>
            <a:ext cx="7661438" cy="623331"/>
          </a:xfrm>
          <a:prstGeom prst="rect">
            <a:avLst/>
          </a:prstGeom>
        </p:spPr>
        <p:txBody>
          <a:bodyPr lIns="0" tIns="0" rIns="0" bIns="0" anchor="ctr" anchorCtr="0"/>
          <a:lstStyle>
            <a:lvl1pPr algn="l">
              <a:lnSpc>
                <a:spcPts val="2100"/>
              </a:lnSpc>
              <a:defRPr kumimoji="0" lang="en-US" sz="2100" b="1" i="0" u="none" strike="noStrike" kern="1200" cap="none" spc="0" normalizeH="0" baseline="0" noProof="0" smtClean="0">
                <a:ln>
                  <a:noFill/>
                </a:ln>
                <a:solidFill>
                  <a:schemeClr val="tx1">
                    <a:lumMod val="10000"/>
                    <a:lumOff val="90000"/>
                  </a:schemeClr>
                </a:solidFill>
                <a:effectLst/>
                <a:uLnTx/>
                <a:uFillTx/>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3603319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190" r:id="rId1"/>
    <p:sldLayoutId id="2147485191" r:id="rId2"/>
    <p:sldLayoutId id="2147485192" r:id="rId3"/>
    <p:sldLayoutId id="2147485193" r:id="rId4"/>
    <p:sldLayoutId id="2147485194" r:id="rId5"/>
    <p:sldLayoutId id="2147485195" r:id="rId6"/>
    <p:sldLayoutId id="2147485196" r:id="rId7"/>
    <p:sldLayoutId id="2147485197" r:id="rId8"/>
    <p:sldLayoutId id="2147485198" r:id="rId9"/>
    <p:sldLayoutId id="2147485199" r:id="rId10"/>
    <p:sldLayoutId id="2147485200" r:id="rId11"/>
    <p:sldLayoutId id="2147485201" r:id="rId12"/>
    <p:sldLayoutId id="2147485202" r:id="rId13"/>
    <p:sldLayoutId id="2147485203" r:id="rId14"/>
    <p:sldLayoutId id="2147485204" r:id="rId15"/>
    <p:sldLayoutId id="2147485205" r:id="rId16"/>
    <p:sldLayoutId id="2147485206" r:id="rId17"/>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ea.caragata@ubc.ca"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grad.ubc.ca/viewbook" TargetMode="External"/><Relationship Id="rId1" Type="http://schemas.openxmlformats.org/officeDocument/2006/relationships/slideLayout" Target="../slideLayouts/slideLayout1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mailto:lea.caragata@ubc.ca"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2">
            <a:extLst>
              <a:ext uri="{FF2B5EF4-FFF2-40B4-BE49-F238E27FC236}">
                <a16:creationId xmlns:a16="http://schemas.microsoft.com/office/drawing/2014/main" id="{0F67DB95-0505-5742-9C53-B2A1FE548F87}"/>
              </a:ext>
            </a:extLst>
          </p:cNvPr>
          <p:cNvSpPr>
            <a:spLocks noGrp="1"/>
          </p:cNvSpPr>
          <p:nvPr>
            <p:ph type="body" sz="quarter" idx="12"/>
          </p:nvPr>
        </p:nvSpPr>
        <p:spPr>
          <a:xfrm>
            <a:off x="365760" y="2571750"/>
            <a:ext cx="5430203" cy="432048"/>
          </a:xfrm>
        </p:spPr>
        <p:txBody>
          <a:bodyPr/>
          <a:lstStyle/>
          <a:p>
            <a:r>
              <a:rPr lang="en-US" dirty="0"/>
              <a:t>PhD Information Session, Fall 2021</a:t>
            </a:r>
          </a:p>
        </p:txBody>
      </p:sp>
      <p:sp>
        <p:nvSpPr>
          <p:cNvPr id="2" name="Text Placeholder 1">
            <a:extLst>
              <a:ext uri="{FF2B5EF4-FFF2-40B4-BE49-F238E27FC236}">
                <a16:creationId xmlns:a16="http://schemas.microsoft.com/office/drawing/2014/main" id="{2F32F8FE-E496-A741-9CAB-E8ABBC4FF2B0}"/>
              </a:ext>
            </a:extLst>
          </p:cNvPr>
          <p:cNvSpPr>
            <a:spLocks noGrp="1"/>
          </p:cNvSpPr>
          <p:nvPr>
            <p:ph type="body" sz="quarter" idx="13"/>
          </p:nvPr>
        </p:nvSpPr>
        <p:spPr>
          <a:xfrm>
            <a:off x="251520" y="3003798"/>
            <a:ext cx="5544443" cy="648072"/>
          </a:xfrm>
        </p:spPr>
        <p:txBody>
          <a:bodyPr/>
          <a:lstStyle/>
          <a:p>
            <a:r>
              <a:rPr lang="en-US" dirty="0"/>
              <a:t>Lea Caragata, Associate Professor, Chair, PhD Program</a:t>
            </a:r>
          </a:p>
          <a:p>
            <a:r>
              <a:rPr lang="en-US" dirty="0">
                <a:hlinkClick r:id="rId3"/>
              </a:rPr>
              <a:t>lea.caragata@ubc.ca</a:t>
            </a:r>
            <a:endParaRPr lang="en-US" dirty="0"/>
          </a:p>
          <a:p>
            <a:r>
              <a:rPr lang="en-US" dirty="0"/>
              <a:t>Christine Graham, Program Advisor</a:t>
            </a:r>
          </a:p>
          <a:p>
            <a:r>
              <a:rPr lang="en-US" dirty="0"/>
              <a:t>Christine.graham@ubc.ca</a:t>
            </a:r>
          </a:p>
          <a:p>
            <a:endParaRPr lang="en-US" dirty="0"/>
          </a:p>
        </p:txBody>
      </p:sp>
      <p:sp>
        <p:nvSpPr>
          <p:cNvPr id="5" name="Title 4">
            <a:extLst>
              <a:ext uri="{FF2B5EF4-FFF2-40B4-BE49-F238E27FC236}">
                <a16:creationId xmlns:a16="http://schemas.microsoft.com/office/drawing/2014/main" id="{0F424F13-5DBB-FC4B-8CBE-E228E86C7A91}"/>
              </a:ext>
            </a:extLst>
          </p:cNvPr>
          <p:cNvSpPr>
            <a:spLocks noGrp="1"/>
          </p:cNvSpPr>
          <p:nvPr>
            <p:ph type="title"/>
          </p:nvPr>
        </p:nvSpPr>
        <p:spPr/>
        <p:txBody>
          <a:bodyPr/>
          <a:lstStyle/>
          <a:p>
            <a:pPr algn="ctr"/>
            <a:r>
              <a:rPr lang="en-US" dirty="0">
                <a:ea typeface="ＭＳ Ｐゴシック" charset="-128"/>
              </a:rPr>
              <a:t>School of Social Work</a:t>
            </a:r>
            <a:br>
              <a:rPr lang="en-US" dirty="0">
                <a:ea typeface="ＭＳ Ｐゴシック" charset="-128"/>
              </a:rPr>
            </a:br>
            <a:r>
              <a:rPr lang="en-US" dirty="0">
                <a:ea typeface="ＭＳ Ｐゴシック" charset="-128"/>
              </a:rPr>
              <a:t>UBC</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3E078F-B811-421C-8DEC-0C82D602D944}"/>
              </a:ext>
            </a:extLst>
          </p:cNvPr>
          <p:cNvSpPr>
            <a:spLocks noGrp="1"/>
          </p:cNvSpPr>
          <p:nvPr>
            <p:ph type="body" sz="quarter" idx="13"/>
          </p:nvPr>
        </p:nvSpPr>
        <p:spPr/>
        <p:txBody>
          <a:bodyPr/>
          <a:lstStyle/>
          <a:p>
            <a:r>
              <a:rPr lang="en-CA" dirty="0"/>
              <a:t>The part-time option is only available for domestic students due to visa restrictions.  </a:t>
            </a:r>
          </a:p>
          <a:p>
            <a:endParaRPr lang="en-CA" dirty="0"/>
          </a:p>
          <a:p>
            <a:r>
              <a:rPr lang="en-CA" dirty="0"/>
              <a:t>PT students may take up to eight years to complete their degree. </a:t>
            </a:r>
          </a:p>
          <a:p>
            <a:endParaRPr lang="en-CA" dirty="0"/>
          </a:p>
          <a:p>
            <a:r>
              <a:rPr lang="en-CA" dirty="0"/>
              <a:t>FT students have a six year limit to degree completion.  </a:t>
            </a:r>
          </a:p>
          <a:p>
            <a:r>
              <a:rPr lang="en-CA" dirty="0"/>
              <a:t>(In both cases, extension requests are possible, but approval isn't guaranteed).  </a:t>
            </a:r>
          </a:p>
          <a:p>
            <a:endParaRPr lang="en-CA" dirty="0"/>
          </a:p>
          <a:p>
            <a:r>
              <a:rPr lang="en-CA" dirty="0"/>
              <a:t>Students cannot switch between PT and FT after they begin the program.</a:t>
            </a:r>
            <a:br>
              <a:rPr lang="en-CA" dirty="0"/>
            </a:br>
            <a:br>
              <a:rPr lang="en-CA" dirty="0"/>
            </a:br>
            <a:endParaRPr lang="en-CA" dirty="0"/>
          </a:p>
        </p:txBody>
      </p:sp>
      <p:sp>
        <p:nvSpPr>
          <p:cNvPr id="3" name="Title 2">
            <a:extLst>
              <a:ext uri="{FF2B5EF4-FFF2-40B4-BE49-F238E27FC236}">
                <a16:creationId xmlns:a16="http://schemas.microsoft.com/office/drawing/2014/main" id="{D522C015-0859-4E95-9585-98431B2F1330}"/>
              </a:ext>
            </a:extLst>
          </p:cNvPr>
          <p:cNvSpPr>
            <a:spLocks noGrp="1"/>
          </p:cNvSpPr>
          <p:nvPr>
            <p:ph type="title"/>
          </p:nvPr>
        </p:nvSpPr>
        <p:spPr/>
        <p:txBody>
          <a:bodyPr/>
          <a:lstStyle/>
          <a:p>
            <a:r>
              <a:rPr lang="en-US" dirty="0"/>
              <a:t>Part Time and Full Time Options</a:t>
            </a:r>
            <a:endParaRPr lang="en-CA" dirty="0"/>
          </a:p>
        </p:txBody>
      </p:sp>
    </p:spTree>
    <p:extLst>
      <p:ext uri="{BB962C8B-B14F-4D97-AF65-F5344CB8AC3E}">
        <p14:creationId xmlns:p14="http://schemas.microsoft.com/office/powerpoint/2010/main" val="3937807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6F0FC-DE9E-4645-B1BF-078C64E316DD}"/>
              </a:ext>
            </a:extLst>
          </p:cNvPr>
          <p:cNvSpPr>
            <a:spLocks noGrp="1"/>
          </p:cNvSpPr>
          <p:nvPr>
            <p:ph type="title"/>
          </p:nvPr>
        </p:nvSpPr>
        <p:spPr/>
        <p:txBody>
          <a:bodyPr/>
          <a:lstStyle/>
          <a:p>
            <a:r>
              <a:rPr lang="en-CA" dirty="0"/>
              <a:t>School of Social Work</a:t>
            </a:r>
            <a:br>
              <a:rPr lang="en-CA" dirty="0"/>
            </a:br>
            <a:r>
              <a:rPr lang="en-CA" dirty="0"/>
              <a:t>Admission Process</a:t>
            </a:r>
          </a:p>
        </p:txBody>
      </p:sp>
    </p:spTree>
    <p:extLst>
      <p:ext uri="{BB962C8B-B14F-4D97-AF65-F5344CB8AC3E}">
        <p14:creationId xmlns:p14="http://schemas.microsoft.com/office/powerpoint/2010/main" val="1489394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F990D1-EC33-441A-B5C1-A756C5C11641}"/>
              </a:ext>
            </a:extLst>
          </p:cNvPr>
          <p:cNvSpPr>
            <a:spLocks noGrp="1"/>
          </p:cNvSpPr>
          <p:nvPr>
            <p:ph type="body" sz="quarter" idx="13"/>
          </p:nvPr>
        </p:nvSpPr>
        <p:spPr>
          <a:xfrm>
            <a:off x="438954" y="1131888"/>
            <a:ext cx="7661438" cy="3888134"/>
          </a:xfrm>
        </p:spPr>
        <p:txBody>
          <a:bodyPr/>
          <a:lstStyle/>
          <a:p>
            <a:r>
              <a:rPr lang="en-CA" dirty="0"/>
              <a:t>1</a:t>
            </a:r>
            <a:r>
              <a:rPr lang="en-CA" baseline="30000" dirty="0"/>
              <a:t>st</a:t>
            </a:r>
            <a:r>
              <a:rPr lang="en-CA" dirty="0"/>
              <a:t> Principles: The program is competitive, ensure you have read the website, attended to the application instructions and presented high quality work.</a:t>
            </a:r>
          </a:p>
          <a:p>
            <a:r>
              <a:rPr lang="en-CA" dirty="0"/>
              <a:t>Application is through the Faculty of Graduate and Postdoctoral Studies.</a:t>
            </a:r>
          </a:p>
          <a:p>
            <a:r>
              <a:rPr lang="en-CA" dirty="0"/>
              <a:t>Read: </a:t>
            </a:r>
            <a:r>
              <a:rPr lang="en-CA" dirty="0">
                <a:hlinkClick r:id="rId2"/>
              </a:rPr>
              <a:t>https://www.grad.ubc.ca/viewbook</a:t>
            </a:r>
            <a:endParaRPr lang="en-CA" dirty="0"/>
          </a:p>
          <a:p>
            <a:r>
              <a:rPr lang="en-CA" dirty="0"/>
              <a:t>https://www.grad.ubc.ca/application-guide</a:t>
            </a:r>
          </a:p>
          <a:p>
            <a:endParaRPr lang="en-CA" dirty="0"/>
          </a:p>
          <a:p>
            <a:endParaRPr lang="en-CA" dirty="0"/>
          </a:p>
        </p:txBody>
      </p:sp>
      <p:sp>
        <p:nvSpPr>
          <p:cNvPr id="3" name="Title 2">
            <a:extLst>
              <a:ext uri="{FF2B5EF4-FFF2-40B4-BE49-F238E27FC236}">
                <a16:creationId xmlns:a16="http://schemas.microsoft.com/office/drawing/2014/main" id="{F7772E86-3537-4966-89CF-FDD135632381}"/>
              </a:ext>
            </a:extLst>
          </p:cNvPr>
          <p:cNvSpPr>
            <a:spLocks noGrp="1"/>
          </p:cNvSpPr>
          <p:nvPr>
            <p:ph type="title"/>
          </p:nvPr>
        </p:nvSpPr>
        <p:spPr/>
        <p:txBody>
          <a:bodyPr/>
          <a:lstStyle/>
          <a:p>
            <a:r>
              <a:rPr lang="en-CA" dirty="0"/>
              <a:t>Applying for Admission</a:t>
            </a:r>
          </a:p>
        </p:txBody>
      </p:sp>
      <p:pic>
        <p:nvPicPr>
          <p:cNvPr id="5" name="Picture 4">
            <a:extLst>
              <a:ext uri="{FF2B5EF4-FFF2-40B4-BE49-F238E27FC236}">
                <a16:creationId xmlns:a16="http://schemas.microsoft.com/office/drawing/2014/main" id="{14D13D81-6047-402B-8190-700AFE563BCF}"/>
              </a:ext>
            </a:extLst>
          </p:cNvPr>
          <p:cNvPicPr>
            <a:picLocks noChangeAspect="1"/>
          </p:cNvPicPr>
          <p:nvPr/>
        </p:nvPicPr>
        <p:blipFill>
          <a:blip r:embed="rId3"/>
          <a:stretch>
            <a:fillRect/>
          </a:stretch>
        </p:blipFill>
        <p:spPr>
          <a:xfrm>
            <a:off x="4255780" y="2781539"/>
            <a:ext cx="1619250" cy="2095500"/>
          </a:xfrm>
          <a:prstGeom prst="rect">
            <a:avLst/>
          </a:prstGeom>
        </p:spPr>
      </p:pic>
      <p:pic>
        <p:nvPicPr>
          <p:cNvPr id="7" name="Picture 6">
            <a:extLst>
              <a:ext uri="{FF2B5EF4-FFF2-40B4-BE49-F238E27FC236}">
                <a16:creationId xmlns:a16="http://schemas.microsoft.com/office/drawing/2014/main" id="{7F7BDF7C-31F3-4486-B6C3-861B733DEA25}"/>
              </a:ext>
            </a:extLst>
          </p:cNvPr>
          <p:cNvPicPr>
            <a:picLocks noChangeAspect="1"/>
          </p:cNvPicPr>
          <p:nvPr/>
        </p:nvPicPr>
        <p:blipFill>
          <a:blip r:embed="rId4"/>
          <a:stretch>
            <a:fillRect/>
          </a:stretch>
        </p:blipFill>
        <p:spPr>
          <a:xfrm>
            <a:off x="1259632" y="2789538"/>
            <a:ext cx="1619250" cy="2095500"/>
          </a:xfrm>
          <a:prstGeom prst="rect">
            <a:avLst/>
          </a:prstGeom>
        </p:spPr>
      </p:pic>
    </p:spTree>
    <p:extLst>
      <p:ext uri="{BB962C8B-B14F-4D97-AF65-F5344CB8AC3E}">
        <p14:creationId xmlns:p14="http://schemas.microsoft.com/office/powerpoint/2010/main" val="3854548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74E87F-4DAB-4F9F-9653-EFC0551F463A}"/>
              </a:ext>
            </a:extLst>
          </p:cNvPr>
          <p:cNvSpPr>
            <a:spLocks noGrp="1"/>
          </p:cNvSpPr>
          <p:nvPr>
            <p:ph type="body" sz="quarter" idx="13"/>
          </p:nvPr>
        </p:nvSpPr>
        <p:spPr/>
        <p:txBody>
          <a:bodyPr/>
          <a:lstStyle/>
          <a:p>
            <a:pPr marL="285750" indent="-285750">
              <a:buFont typeface="Arial" panose="020B0604020202020204" pitchFamily="34" charset="0"/>
              <a:buChar char="•"/>
            </a:pPr>
            <a:r>
              <a:rPr lang="en-CA" dirty="0"/>
              <a:t>Identify and secure a supervisor</a:t>
            </a:r>
          </a:p>
          <a:p>
            <a:pPr marL="285750" indent="-285750">
              <a:buFont typeface="Arial" panose="020B0604020202020204" pitchFamily="34" charset="0"/>
              <a:buChar char="•"/>
            </a:pPr>
            <a:r>
              <a:rPr lang="en-CA" dirty="0"/>
              <a:t>Complete the application including obtaining references who can speak effectively to your academic qualifications and academic promise.</a:t>
            </a:r>
          </a:p>
          <a:p>
            <a:pPr marL="285750" indent="-285750">
              <a:buFont typeface="Arial" panose="020B0604020202020204" pitchFamily="34" charset="0"/>
              <a:buChar char="•"/>
            </a:pPr>
            <a:r>
              <a:rPr lang="en-CA" dirty="0"/>
              <a:t>Develop a statement describing your research plan. Ensure that it encompasses a theoretical framing and appropriate methodological detail.</a:t>
            </a:r>
          </a:p>
          <a:p>
            <a:pPr marL="285750" indent="-285750">
              <a:buFont typeface="Arial" panose="020B0604020202020204" pitchFamily="34" charset="0"/>
              <a:buChar char="•"/>
            </a:pPr>
            <a:r>
              <a:rPr lang="en-CA" dirty="0"/>
              <a:t>Deadline for applications </a:t>
            </a:r>
            <a:r>
              <a:rPr lang="en-CA"/>
              <a:t>is December 1, 2021.</a:t>
            </a:r>
            <a:endParaRPr lang="en-CA" dirty="0"/>
          </a:p>
          <a:p>
            <a:pPr marL="285750" indent="-285750">
              <a:buFont typeface="Arial" panose="020B0604020202020204" pitchFamily="34" charset="0"/>
              <a:buChar char="•"/>
            </a:pPr>
            <a:r>
              <a:rPr lang="en-CA" dirty="0"/>
              <a:t>All applicant files are pre-screened and files are read and ranked by two faculty members.</a:t>
            </a:r>
          </a:p>
          <a:p>
            <a:pPr marL="285750" indent="-285750">
              <a:buFont typeface="Arial" panose="020B0604020202020204" pitchFamily="34" charset="0"/>
              <a:buChar char="•"/>
            </a:pPr>
            <a:r>
              <a:rPr lang="en-CA" dirty="0"/>
              <a:t>We expect to accept 4 doctoral applicants for September of 2022.</a:t>
            </a:r>
          </a:p>
        </p:txBody>
      </p:sp>
      <p:sp>
        <p:nvSpPr>
          <p:cNvPr id="3" name="Title 2">
            <a:extLst>
              <a:ext uri="{FF2B5EF4-FFF2-40B4-BE49-F238E27FC236}">
                <a16:creationId xmlns:a16="http://schemas.microsoft.com/office/drawing/2014/main" id="{3FAD5D17-5025-492E-AB02-D6F28FCA9108}"/>
              </a:ext>
            </a:extLst>
          </p:cNvPr>
          <p:cNvSpPr>
            <a:spLocks noGrp="1"/>
          </p:cNvSpPr>
          <p:nvPr>
            <p:ph type="title"/>
          </p:nvPr>
        </p:nvSpPr>
        <p:spPr/>
        <p:txBody>
          <a:bodyPr/>
          <a:lstStyle/>
          <a:p>
            <a:r>
              <a:rPr lang="en-CA" dirty="0"/>
              <a:t>Admission Requirements and Process</a:t>
            </a:r>
          </a:p>
        </p:txBody>
      </p:sp>
    </p:spTree>
    <p:extLst>
      <p:ext uri="{BB962C8B-B14F-4D97-AF65-F5344CB8AC3E}">
        <p14:creationId xmlns:p14="http://schemas.microsoft.com/office/powerpoint/2010/main" val="3133135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51D79-2169-4915-B9D7-AA89929FDB89}"/>
              </a:ext>
            </a:extLst>
          </p:cNvPr>
          <p:cNvSpPr>
            <a:spLocks noGrp="1"/>
          </p:cNvSpPr>
          <p:nvPr>
            <p:ph type="body" sz="quarter" idx="13"/>
          </p:nvPr>
        </p:nvSpPr>
        <p:spPr/>
        <p:txBody>
          <a:bodyPr/>
          <a:lstStyle/>
          <a:p>
            <a:r>
              <a:rPr lang="en-CA" dirty="0"/>
              <a:t>For FT students:</a:t>
            </a:r>
          </a:p>
          <a:p>
            <a:r>
              <a:rPr lang="en-CA" dirty="0"/>
              <a:t>	Minimum guaranteed funding of $22,000/</a:t>
            </a:r>
            <a:r>
              <a:rPr lang="en-CA" dirty="0" err="1"/>
              <a:t>yr</a:t>
            </a:r>
            <a:r>
              <a:rPr lang="en-CA" dirty="0"/>
              <a:t> for each of 4 years</a:t>
            </a:r>
          </a:p>
          <a:p>
            <a:r>
              <a:rPr lang="en-CA" dirty="0"/>
              <a:t>Funding comprised of:</a:t>
            </a:r>
          </a:p>
          <a:p>
            <a:r>
              <a:rPr lang="en-CA" dirty="0"/>
              <a:t>	Scholarship</a:t>
            </a:r>
          </a:p>
          <a:p>
            <a:r>
              <a:rPr lang="en-CA" dirty="0"/>
              <a:t>	Teaching Assistantship (TA) (1 /</a:t>
            </a:r>
            <a:r>
              <a:rPr lang="en-CA" dirty="0" err="1"/>
              <a:t>yr</a:t>
            </a:r>
            <a:r>
              <a:rPr lang="en-CA" dirty="0"/>
              <a:t>)</a:t>
            </a:r>
          </a:p>
          <a:p>
            <a:r>
              <a:rPr lang="en-CA" dirty="0"/>
              <a:t>	Research Assistantship (RA) (w minimum funding committed by your confirmed supervisor)</a:t>
            </a:r>
          </a:p>
          <a:p>
            <a:r>
              <a:rPr lang="en-CA" dirty="0"/>
              <a:t>Students are encouraged/required to apply for Tri-Council and other external grants</a:t>
            </a:r>
          </a:p>
          <a:p>
            <a:endParaRPr lang="en-CA" dirty="0"/>
          </a:p>
          <a:p>
            <a:r>
              <a:rPr lang="en-CA" dirty="0"/>
              <a:t>For PT students:</a:t>
            </a:r>
          </a:p>
          <a:p>
            <a:r>
              <a:rPr lang="en-CA" dirty="0"/>
              <a:t>	No guaranteed funding is provided</a:t>
            </a:r>
          </a:p>
          <a:p>
            <a:r>
              <a:rPr lang="en-CA" dirty="0"/>
              <a:t>	Possible work as an RA </a:t>
            </a:r>
            <a:r>
              <a:rPr lang="en-CA" i="1" dirty="0"/>
              <a:t>may</a:t>
            </a:r>
            <a:r>
              <a:rPr lang="en-CA" dirty="0"/>
              <a:t> be available</a:t>
            </a:r>
          </a:p>
        </p:txBody>
      </p:sp>
      <p:sp>
        <p:nvSpPr>
          <p:cNvPr id="3" name="Title 2">
            <a:extLst>
              <a:ext uri="{FF2B5EF4-FFF2-40B4-BE49-F238E27FC236}">
                <a16:creationId xmlns:a16="http://schemas.microsoft.com/office/drawing/2014/main" id="{3E43B727-A7D7-408C-8CBF-A325C4EC75C3}"/>
              </a:ext>
            </a:extLst>
          </p:cNvPr>
          <p:cNvSpPr>
            <a:spLocks noGrp="1"/>
          </p:cNvSpPr>
          <p:nvPr>
            <p:ph type="title"/>
          </p:nvPr>
        </p:nvSpPr>
        <p:spPr/>
        <p:txBody>
          <a:bodyPr/>
          <a:lstStyle/>
          <a:p>
            <a:r>
              <a:rPr lang="en-CA" dirty="0"/>
              <a:t>Funding</a:t>
            </a:r>
          </a:p>
        </p:txBody>
      </p:sp>
    </p:spTree>
    <p:extLst>
      <p:ext uri="{BB962C8B-B14F-4D97-AF65-F5344CB8AC3E}">
        <p14:creationId xmlns:p14="http://schemas.microsoft.com/office/powerpoint/2010/main" val="2682572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74E87F-4DAB-4F9F-9653-EFC0551F463A}"/>
              </a:ext>
            </a:extLst>
          </p:cNvPr>
          <p:cNvSpPr>
            <a:spLocks noGrp="1"/>
          </p:cNvSpPr>
          <p:nvPr>
            <p:ph type="body" sz="quarter" idx="13"/>
          </p:nvPr>
        </p:nvSpPr>
        <p:spPr/>
        <p:txBody>
          <a:bodyPr/>
          <a:lstStyle/>
          <a:p>
            <a:r>
              <a:rPr lang="en-CA" dirty="0"/>
              <a:t>Full Time:</a:t>
            </a:r>
          </a:p>
          <a:p>
            <a:r>
              <a:rPr lang="en-CA" dirty="0"/>
              <a:t>TUITION (annual amount payable in three installments - September, January, May)</a:t>
            </a:r>
            <a:br>
              <a:rPr lang="en-CA" dirty="0"/>
            </a:br>
            <a:br>
              <a:rPr lang="en-CA" dirty="0"/>
            </a:br>
            <a:r>
              <a:rPr lang="en-CA" dirty="0"/>
              <a:t>FT domestic:  $5,197.59 plus approximately $1,000 in student fees</a:t>
            </a:r>
            <a:br>
              <a:rPr lang="en-CA" dirty="0"/>
            </a:br>
            <a:r>
              <a:rPr lang="en-CA" dirty="0"/>
              <a:t>FT international:  $9,131.31  plus approximately $1,000 in student fees. </a:t>
            </a:r>
          </a:p>
          <a:p>
            <a:endParaRPr lang="en-CA" dirty="0"/>
          </a:p>
          <a:p>
            <a:r>
              <a:rPr lang="en-CA" dirty="0"/>
              <a:t>Currently the university automatically grants a $3,200 international tuition award that</a:t>
            </a:r>
            <a:br>
              <a:rPr lang="en-CA" dirty="0"/>
            </a:br>
            <a:r>
              <a:rPr lang="en-CA" dirty="0"/>
              <a:t>reduces the total payable by that amount.</a:t>
            </a:r>
          </a:p>
          <a:p>
            <a:endParaRPr lang="en-CA" dirty="0"/>
          </a:p>
          <a:p>
            <a:r>
              <a:rPr lang="en-CA" dirty="0"/>
              <a:t>Part Time:</a:t>
            </a:r>
          </a:p>
          <a:p>
            <a:r>
              <a:rPr lang="en-CA" dirty="0"/>
              <a:t>PT domestic: $3,824 plus student fees (not certain of amount)</a:t>
            </a:r>
          </a:p>
          <a:p>
            <a:r>
              <a:rPr lang="en-CA" dirty="0"/>
              <a:t> </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
        <p:nvSpPr>
          <p:cNvPr id="3" name="Title 2">
            <a:extLst>
              <a:ext uri="{FF2B5EF4-FFF2-40B4-BE49-F238E27FC236}">
                <a16:creationId xmlns:a16="http://schemas.microsoft.com/office/drawing/2014/main" id="{3FAD5D17-5025-492E-AB02-D6F28FCA9108}"/>
              </a:ext>
            </a:extLst>
          </p:cNvPr>
          <p:cNvSpPr>
            <a:spLocks noGrp="1"/>
          </p:cNvSpPr>
          <p:nvPr>
            <p:ph type="title"/>
          </p:nvPr>
        </p:nvSpPr>
        <p:spPr/>
        <p:txBody>
          <a:bodyPr/>
          <a:lstStyle/>
          <a:p>
            <a:r>
              <a:rPr lang="en-CA" dirty="0"/>
              <a:t>Tuition</a:t>
            </a:r>
          </a:p>
        </p:txBody>
      </p:sp>
    </p:spTree>
    <p:extLst>
      <p:ext uri="{BB962C8B-B14F-4D97-AF65-F5344CB8AC3E}">
        <p14:creationId xmlns:p14="http://schemas.microsoft.com/office/powerpoint/2010/main" val="1479765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2">
            <a:extLst>
              <a:ext uri="{FF2B5EF4-FFF2-40B4-BE49-F238E27FC236}">
                <a16:creationId xmlns:a16="http://schemas.microsoft.com/office/drawing/2014/main" id="{0F67DB95-0505-5742-9C53-B2A1FE548F87}"/>
              </a:ext>
            </a:extLst>
          </p:cNvPr>
          <p:cNvSpPr>
            <a:spLocks noGrp="1"/>
          </p:cNvSpPr>
          <p:nvPr>
            <p:ph type="body" sz="quarter" idx="12"/>
          </p:nvPr>
        </p:nvSpPr>
        <p:spPr>
          <a:xfrm>
            <a:off x="365760" y="2052726"/>
            <a:ext cx="5430203" cy="663041"/>
          </a:xfrm>
        </p:spPr>
        <p:txBody>
          <a:bodyPr/>
          <a:lstStyle/>
          <a:p>
            <a:pPr algn="ctr"/>
            <a:r>
              <a:rPr lang="en-US" sz="3200" b="1" dirty="0"/>
              <a:t>Questions?</a:t>
            </a:r>
          </a:p>
        </p:txBody>
      </p:sp>
      <p:sp>
        <p:nvSpPr>
          <p:cNvPr id="2" name="Text Placeholder 1">
            <a:extLst>
              <a:ext uri="{FF2B5EF4-FFF2-40B4-BE49-F238E27FC236}">
                <a16:creationId xmlns:a16="http://schemas.microsoft.com/office/drawing/2014/main" id="{2F32F8FE-E496-A741-9CAB-E8ABBC4FF2B0}"/>
              </a:ext>
            </a:extLst>
          </p:cNvPr>
          <p:cNvSpPr>
            <a:spLocks noGrp="1"/>
          </p:cNvSpPr>
          <p:nvPr>
            <p:ph type="body" sz="quarter" idx="13"/>
          </p:nvPr>
        </p:nvSpPr>
        <p:spPr>
          <a:xfrm>
            <a:off x="251520" y="3003798"/>
            <a:ext cx="5544443" cy="792088"/>
          </a:xfrm>
        </p:spPr>
        <p:txBody>
          <a:bodyPr/>
          <a:lstStyle/>
          <a:p>
            <a:r>
              <a:rPr lang="en-US" dirty="0"/>
              <a:t>Lea Caragata, Associate Professor, Chair, PhD Program</a:t>
            </a:r>
          </a:p>
          <a:p>
            <a:r>
              <a:rPr lang="en-US" dirty="0">
                <a:hlinkClick r:id="rId3"/>
              </a:rPr>
              <a:t>lea.caragata@ubc.ca</a:t>
            </a:r>
            <a:endParaRPr lang="en-US" dirty="0"/>
          </a:p>
          <a:p>
            <a:r>
              <a:rPr lang="en-US" dirty="0"/>
              <a:t>Christine Graham, Admissions Director</a:t>
            </a:r>
          </a:p>
          <a:p>
            <a:r>
              <a:rPr lang="en-US" dirty="0"/>
              <a:t>Christine.graham@ubc.ca</a:t>
            </a:r>
          </a:p>
          <a:p>
            <a:endParaRPr lang="en-US" dirty="0"/>
          </a:p>
        </p:txBody>
      </p:sp>
      <p:sp>
        <p:nvSpPr>
          <p:cNvPr id="5" name="Title 4">
            <a:extLst>
              <a:ext uri="{FF2B5EF4-FFF2-40B4-BE49-F238E27FC236}">
                <a16:creationId xmlns:a16="http://schemas.microsoft.com/office/drawing/2014/main" id="{0F424F13-5DBB-FC4B-8CBE-E228E86C7A91}"/>
              </a:ext>
            </a:extLst>
          </p:cNvPr>
          <p:cNvSpPr>
            <a:spLocks noGrp="1"/>
          </p:cNvSpPr>
          <p:nvPr>
            <p:ph type="title"/>
          </p:nvPr>
        </p:nvSpPr>
        <p:spPr>
          <a:xfrm>
            <a:off x="381395" y="1332646"/>
            <a:ext cx="5414568" cy="663041"/>
          </a:xfrm>
        </p:spPr>
        <p:txBody>
          <a:bodyPr/>
          <a:lstStyle/>
          <a:p>
            <a:pPr algn="ctr"/>
            <a:r>
              <a:rPr lang="en-US" dirty="0"/>
              <a:t>Thank you.</a:t>
            </a:r>
          </a:p>
        </p:txBody>
      </p:sp>
    </p:spTree>
    <p:extLst>
      <p:ext uri="{BB962C8B-B14F-4D97-AF65-F5344CB8AC3E}">
        <p14:creationId xmlns:p14="http://schemas.microsoft.com/office/powerpoint/2010/main" val="1034735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7">
            <a:extLst>
              <a:ext uri="{FF2B5EF4-FFF2-40B4-BE49-F238E27FC236}">
                <a16:creationId xmlns:a16="http://schemas.microsoft.com/office/drawing/2014/main" id="{1654B27C-0EA2-8F4C-859F-37543E5E3D8A}"/>
              </a:ext>
            </a:extLst>
          </p:cNvPr>
          <p:cNvSpPr>
            <a:spLocks noGrp="1" noChangeArrowheads="1"/>
          </p:cNvSpPr>
          <p:nvPr>
            <p:ph type="body" sz="quarter" idx="13"/>
          </p:nvPr>
        </p:nvSpPr>
        <p:spPr>
          <a:xfrm>
            <a:off x="438954" y="1131888"/>
            <a:ext cx="7661438" cy="3672110"/>
          </a:xfrm>
        </p:spPr>
        <p:txBody>
          <a:bodyPr/>
          <a:lstStyle/>
          <a:p>
            <a:pPr marL="285750" indent="-285750">
              <a:buFont typeface="Arial" panose="020B0604020202020204" pitchFamily="34" charset="0"/>
              <a:buChar char="•"/>
            </a:pPr>
            <a:r>
              <a:rPr lang="en-CA" altLang="en-US" b="1" dirty="0"/>
              <a:t>Why Vancouver and UBC?</a:t>
            </a:r>
            <a:endParaRPr lang="en-CA" altLang="en-US" dirty="0"/>
          </a:p>
          <a:p>
            <a:pPr marL="285750" indent="-285750">
              <a:buFont typeface="Arial" panose="020B0604020202020204" pitchFamily="34" charset="0"/>
              <a:buChar char="•"/>
            </a:pPr>
            <a:r>
              <a:rPr lang="en-CA" altLang="en-US" b="1" dirty="0"/>
              <a:t>The School of Social Work at UBC</a:t>
            </a:r>
            <a:endParaRPr lang="en-CA" altLang="en-US" dirty="0"/>
          </a:p>
          <a:p>
            <a:pPr marL="285750" indent="-285750">
              <a:buFont typeface="Arial" panose="020B0604020202020204" pitchFamily="34" charset="0"/>
              <a:buChar char="•"/>
            </a:pPr>
            <a:r>
              <a:rPr lang="en-CA" altLang="en-US" b="1" dirty="0"/>
              <a:t>The PhD Program:</a:t>
            </a:r>
          </a:p>
          <a:p>
            <a:pPr marL="825750" lvl="2" indent="-285750"/>
            <a:r>
              <a:rPr lang="en-CA" altLang="en-US" b="1" dirty="0"/>
              <a:t>Courses and requirements</a:t>
            </a:r>
            <a:endParaRPr lang="en-CA" altLang="en-US" dirty="0"/>
          </a:p>
          <a:p>
            <a:pPr marL="285750" indent="-285750">
              <a:buFont typeface="Arial" panose="020B0604020202020204" pitchFamily="34" charset="0"/>
              <a:buChar char="•"/>
            </a:pPr>
            <a:r>
              <a:rPr lang="en-CA" altLang="en-US" b="1" dirty="0"/>
              <a:t>Applying:</a:t>
            </a:r>
          </a:p>
          <a:p>
            <a:pPr marL="825750" lvl="2" indent="-285750"/>
            <a:r>
              <a:rPr lang="en-CA" altLang="en-US" b="1" dirty="0"/>
              <a:t>The application process – Faculty of Graduate and Postdoctoral Studies</a:t>
            </a:r>
          </a:p>
          <a:p>
            <a:pPr marL="825750" lvl="2" indent="-285750"/>
            <a:r>
              <a:rPr lang="en-CA" altLang="en-US" b="1" dirty="0"/>
              <a:t>The School of Social Work:</a:t>
            </a:r>
          </a:p>
          <a:p>
            <a:pPr marL="1185750" lvl="3" indent="-285750"/>
            <a:r>
              <a:rPr lang="en-CA" altLang="en-US" b="1" dirty="0"/>
              <a:t>Identifying a supervisor</a:t>
            </a:r>
          </a:p>
          <a:p>
            <a:pPr marL="1185750" lvl="3" indent="-285750"/>
            <a:r>
              <a:rPr lang="en-CA" altLang="en-US" b="1" dirty="0"/>
              <a:t>Admission process and decisions </a:t>
            </a:r>
          </a:p>
          <a:p>
            <a:pPr marL="1185750" lvl="3" indent="-285750"/>
            <a:r>
              <a:rPr lang="en-CA" altLang="en-US" b="1" dirty="0"/>
              <a:t>Funding</a:t>
            </a:r>
            <a:endParaRPr lang="en-CA" altLang="en-US" dirty="0"/>
          </a:p>
          <a:p>
            <a:endParaRPr lang="en-US" altLang="en-US" dirty="0"/>
          </a:p>
        </p:txBody>
      </p:sp>
      <p:sp>
        <p:nvSpPr>
          <p:cNvPr id="3" name="Title 2">
            <a:extLst>
              <a:ext uri="{FF2B5EF4-FFF2-40B4-BE49-F238E27FC236}">
                <a16:creationId xmlns:a16="http://schemas.microsoft.com/office/drawing/2014/main" id="{BC4E6DA6-82C0-0C4E-A76B-A9D563B1F602}"/>
              </a:ext>
            </a:extLst>
          </p:cNvPr>
          <p:cNvSpPr>
            <a:spLocks noGrp="1"/>
          </p:cNvSpPr>
          <p:nvPr>
            <p:ph type="title"/>
          </p:nvPr>
        </p:nvSpPr>
        <p:spPr/>
        <p:txBody>
          <a:bodyPr/>
          <a:lstStyle/>
          <a:p>
            <a:r>
              <a:rPr lang="en-CA" dirty="0">
                <a:solidFill>
                  <a:srgbClr val="0077C8"/>
                </a:solidFill>
                <a:ea typeface="ＭＳ Ｐゴシック" charset="-128"/>
              </a:rPr>
              <a:t>Agenda</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A99F2-901C-4C89-8BCE-6AF0DC67F59F}"/>
              </a:ext>
            </a:extLst>
          </p:cNvPr>
          <p:cNvSpPr>
            <a:spLocks noGrp="1"/>
          </p:cNvSpPr>
          <p:nvPr>
            <p:ph type="title"/>
          </p:nvPr>
        </p:nvSpPr>
        <p:spPr>
          <a:xfrm>
            <a:off x="107504" y="1347614"/>
            <a:ext cx="7920880" cy="3888432"/>
          </a:xfrm>
        </p:spPr>
        <p:txBody>
          <a:bodyPr/>
          <a:lstStyle/>
          <a:p>
            <a:r>
              <a:rPr lang="en-CA" dirty="0"/>
              <a:t>Vancouver</a:t>
            </a:r>
            <a:br>
              <a:rPr lang="en-CA" dirty="0"/>
            </a:br>
            <a:br>
              <a:rPr lang="en-CA" dirty="0"/>
            </a:br>
            <a:r>
              <a:rPr lang="en-CA" sz="1600" dirty="0"/>
              <a:t>Canada’s 3</a:t>
            </a:r>
            <a:r>
              <a:rPr lang="en-CA" sz="1600" baseline="30000" dirty="0"/>
              <a:t>rd</a:t>
            </a:r>
            <a:r>
              <a:rPr lang="en-CA" sz="1600" dirty="0"/>
              <a:t> largest city,</a:t>
            </a:r>
            <a:r>
              <a:rPr lang="en-US" sz="1600" dirty="0"/>
              <a:t> one of the most ethnically and linguistically diverse </a:t>
            </a:r>
            <a:br>
              <a:rPr lang="en-CA" sz="1600" dirty="0"/>
            </a:br>
            <a:r>
              <a:rPr lang="en-CA" sz="1600" dirty="0"/>
              <a:t>An international/multi-ethnic community amidst world renowned geography</a:t>
            </a:r>
            <a:br>
              <a:rPr lang="en-US" sz="1600" dirty="0"/>
            </a:br>
            <a:r>
              <a:rPr lang="en-US" sz="1600" dirty="0"/>
              <a:t>52 percent of the population speak a first language other than English. </a:t>
            </a:r>
            <a:br>
              <a:rPr lang="en-CA" sz="1600" dirty="0"/>
            </a:br>
            <a:r>
              <a:rPr lang="en-CA" sz="1600" dirty="0"/>
              <a:t>Population of 2.5 million</a:t>
            </a:r>
            <a:br>
              <a:rPr lang="en-CA" sz="1600" dirty="0"/>
            </a:br>
            <a:r>
              <a:rPr lang="en-CA" sz="1600" dirty="0"/>
              <a:t>A labour hub, 2 major research universities, the largest industrial center on Canada’s west coast</a:t>
            </a:r>
            <a:br>
              <a:rPr lang="en-CA" sz="1600" dirty="0"/>
            </a:br>
            <a:endParaRPr lang="en-CA" sz="1600" dirty="0"/>
          </a:p>
        </p:txBody>
      </p:sp>
    </p:spTree>
    <p:extLst>
      <p:ext uri="{BB962C8B-B14F-4D97-AF65-F5344CB8AC3E}">
        <p14:creationId xmlns:p14="http://schemas.microsoft.com/office/powerpoint/2010/main" val="3948237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C7505-E74B-447A-A28B-AF5F0EAAE613}"/>
              </a:ext>
            </a:extLst>
          </p:cNvPr>
          <p:cNvSpPr>
            <a:spLocks noGrp="1"/>
          </p:cNvSpPr>
          <p:nvPr>
            <p:ph type="title"/>
          </p:nvPr>
        </p:nvSpPr>
        <p:spPr>
          <a:xfrm>
            <a:off x="0" y="1419622"/>
            <a:ext cx="7092280" cy="3600400"/>
          </a:xfrm>
        </p:spPr>
        <p:txBody>
          <a:bodyPr/>
          <a:lstStyle/>
          <a:p>
            <a:r>
              <a:rPr lang="en-CA" dirty="0"/>
              <a:t>UBC &amp; The School of Social Work</a:t>
            </a:r>
            <a:br>
              <a:rPr lang="en-CA" dirty="0"/>
            </a:br>
            <a:br>
              <a:rPr lang="en-CA" dirty="0"/>
            </a:br>
            <a:r>
              <a:rPr lang="en-CA" sz="1600" dirty="0"/>
              <a:t>Canada’s 3</a:t>
            </a:r>
            <a:r>
              <a:rPr lang="en-CA" sz="1600" baseline="30000" dirty="0"/>
              <a:t>rd</a:t>
            </a:r>
            <a:r>
              <a:rPr lang="en-CA" sz="1600" dirty="0"/>
              <a:t> largest university, o</a:t>
            </a:r>
            <a:r>
              <a:rPr lang="en-US" sz="1600" dirty="0"/>
              <a:t>ne of the top 25 public universities in the world</a:t>
            </a:r>
            <a:br>
              <a:rPr lang="en-US" sz="1600" dirty="0"/>
            </a:br>
            <a:r>
              <a:rPr lang="en-US" sz="1600" dirty="0"/>
              <a:t>I</a:t>
            </a:r>
            <a:r>
              <a:rPr lang="en-US" sz="1600" b="1" dirty="0"/>
              <a:t>nternationally known for excellence in teaching and research as well as global impact</a:t>
            </a:r>
            <a:r>
              <a:rPr lang="en-US" sz="1600" dirty="0"/>
              <a:t> </a:t>
            </a:r>
            <a:br>
              <a:rPr lang="en-US" sz="1600" dirty="0"/>
            </a:br>
            <a:r>
              <a:rPr lang="en-US" sz="1600" dirty="0"/>
              <a:t>The School of Social Work – located within the Faculty of Arts</a:t>
            </a:r>
            <a:br>
              <a:rPr lang="en-US" sz="1600" dirty="0"/>
            </a:br>
            <a:r>
              <a:rPr lang="en-US" sz="1600" dirty="0"/>
              <a:t>Founded in 1929, 15 FT faculty, BSW, MSW and PhD programs</a:t>
            </a:r>
            <a:br>
              <a:rPr lang="en-US" dirty="0"/>
            </a:br>
            <a:endParaRPr lang="en-CA" dirty="0"/>
          </a:p>
        </p:txBody>
      </p:sp>
    </p:spTree>
    <p:extLst>
      <p:ext uri="{BB962C8B-B14F-4D97-AF65-F5344CB8AC3E}">
        <p14:creationId xmlns:p14="http://schemas.microsoft.com/office/powerpoint/2010/main" val="1175193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49C94-6EB6-4320-9C69-0FBD4E4721AF}"/>
              </a:ext>
            </a:extLst>
          </p:cNvPr>
          <p:cNvSpPr>
            <a:spLocks noGrp="1"/>
          </p:cNvSpPr>
          <p:nvPr>
            <p:ph type="title"/>
          </p:nvPr>
        </p:nvSpPr>
        <p:spPr>
          <a:xfrm>
            <a:off x="0" y="1275606"/>
            <a:ext cx="5940152" cy="936104"/>
          </a:xfrm>
        </p:spPr>
        <p:txBody>
          <a:bodyPr/>
          <a:lstStyle/>
          <a:p>
            <a:r>
              <a:rPr lang="en-US" sz="1600" dirty="0"/>
              <a:t>School Mission: a commitment to fundamental social work values and a focus on social justice and an ethic of care</a:t>
            </a:r>
            <a:endParaRPr lang="en-CA" sz="1600" dirty="0"/>
          </a:p>
        </p:txBody>
      </p:sp>
    </p:spTree>
    <p:extLst>
      <p:ext uri="{BB962C8B-B14F-4D97-AF65-F5344CB8AC3E}">
        <p14:creationId xmlns:p14="http://schemas.microsoft.com/office/powerpoint/2010/main" val="60014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A3516-214E-0747-9589-B372824ED6CE}"/>
              </a:ext>
            </a:extLst>
          </p:cNvPr>
          <p:cNvSpPr>
            <a:spLocks noGrp="1"/>
          </p:cNvSpPr>
          <p:nvPr>
            <p:ph type="title"/>
          </p:nvPr>
        </p:nvSpPr>
        <p:spPr/>
        <p:txBody>
          <a:bodyPr/>
          <a:lstStyle/>
          <a:p>
            <a:r>
              <a:rPr lang="en-CA" dirty="0"/>
              <a:t>PhD Program:</a:t>
            </a:r>
            <a:br>
              <a:rPr lang="en-CA" dirty="0"/>
            </a:br>
            <a:r>
              <a:rPr lang="en-CA" dirty="0"/>
              <a:t>School of Social Work</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C0E476-6E0A-4BD8-B629-8DEE6AB6C619}"/>
              </a:ext>
            </a:extLst>
          </p:cNvPr>
          <p:cNvSpPr>
            <a:spLocks noGrp="1"/>
          </p:cNvSpPr>
          <p:nvPr>
            <p:ph type="body" sz="quarter" idx="13"/>
          </p:nvPr>
        </p:nvSpPr>
        <p:spPr/>
        <p:txBody>
          <a:bodyPr/>
          <a:lstStyle/>
          <a:p>
            <a:pPr marL="457200" indent="-457200">
              <a:spcAft>
                <a:spcPts val="600"/>
              </a:spcAft>
              <a:buFont typeface="Wingdings" panose="05000000000000000000" pitchFamily="2" charset="2"/>
              <a:buChar char="§"/>
              <a:defRPr/>
            </a:pPr>
            <a:r>
              <a:rPr lang="en-US" sz="1600" dirty="0"/>
              <a:t>Through a rigorous academic program students are provided with opportunity for advanced scholarship and professional growth.</a:t>
            </a:r>
          </a:p>
          <a:p>
            <a:pPr marL="457200" indent="-457200">
              <a:spcBef>
                <a:spcPts val="600"/>
              </a:spcBef>
              <a:buFont typeface="Wingdings" panose="05000000000000000000" pitchFamily="2" charset="2"/>
              <a:buChar char="§"/>
              <a:defRPr/>
            </a:pPr>
            <a:r>
              <a:rPr lang="en-US" sz="1600" dirty="0"/>
              <a:t>Prepares graduates for academic positions in higher education, specialized research and leadership roles in government and human service organizations. </a:t>
            </a:r>
          </a:p>
          <a:p>
            <a:endParaRPr lang="en-CA" dirty="0"/>
          </a:p>
          <a:p>
            <a:endParaRPr lang="en-CA" dirty="0"/>
          </a:p>
        </p:txBody>
      </p:sp>
      <p:sp>
        <p:nvSpPr>
          <p:cNvPr id="3" name="Title 2">
            <a:extLst>
              <a:ext uri="{FF2B5EF4-FFF2-40B4-BE49-F238E27FC236}">
                <a16:creationId xmlns:a16="http://schemas.microsoft.com/office/drawing/2014/main" id="{C9FEA6CF-B9F1-4C59-9D3A-95A05E7686E9}"/>
              </a:ext>
            </a:extLst>
          </p:cNvPr>
          <p:cNvSpPr>
            <a:spLocks noGrp="1"/>
          </p:cNvSpPr>
          <p:nvPr>
            <p:ph type="title"/>
          </p:nvPr>
        </p:nvSpPr>
        <p:spPr/>
        <p:txBody>
          <a:bodyPr/>
          <a:lstStyle/>
          <a:p>
            <a:r>
              <a:rPr lang="en-CA" dirty="0"/>
              <a:t>Program Goals</a:t>
            </a:r>
          </a:p>
        </p:txBody>
      </p:sp>
      <p:pic>
        <p:nvPicPr>
          <p:cNvPr id="4" name="Picture 3">
            <a:extLst>
              <a:ext uri="{FF2B5EF4-FFF2-40B4-BE49-F238E27FC236}">
                <a16:creationId xmlns:a16="http://schemas.microsoft.com/office/drawing/2014/main" id="{E800A0B0-640F-49AB-9ABB-D6F622A150B9}"/>
              </a:ext>
            </a:extLst>
          </p:cNvPr>
          <p:cNvPicPr>
            <a:picLocks noChangeAspect="1"/>
          </p:cNvPicPr>
          <p:nvPr/>
        </p:nvPicPr>
        <p:blipFill>
          <a:blip r:embed="rId2"/>
          <a:stretch>
            <a:fillRect/>
          </a:stretch>
        </p:blipFill>
        <p:spPr>
          <a:xfrm>
            <a:off x="1115616" y="2796789"/>
            <a:ext cx="5681964" cy="1999661"/>
          </a:xfrm>
          <a:prstGeom prst="rect">
            <a:avLst/>
          </a:prstGeom>
        </p:spPr>
      </p:pic>
    </p:spTree>
    <p:extLst>
      <p:ext uri="{BB962C8B-B14F-4D97-AF65-F5344CB8AC3E}">
        <p14:creationId xmlns:p14="http://schemas.microsoft.com/office/powerpoint/2010/main" val="4238691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908C5A-1B5D-48F8-85F5-05B9F2360B81}"/>
              </a:ext>
            </a:extLst>
          </p:cNvPr>
          <p:cNvSpPr>
            <a:spLocks noGrp="1"/>
          </p:cNvSpPr>
          <p:nvPr>
            <p:ph type="title"/>
          </p:nvPr>
        </p:nvSpPr>
        <p:spPr>
          <a:xfrm>
            <a:off x="438954" y="195487"/>
            <a:ext cx="7661438" cy="646332"/>
          </a:xfrm>
        </p:spPr>
        <p:txBody>
          <a:bodyPr/>
          <a:lstStyle/>
          <a:p>
            <a:r>
              <a:rPr lang="en-CA" sz="1800" dirty="0">
                <a:effectLst/>
                <a:latin typeface="Calibri" panose="020F0502020204030204" pitchFamily="34" charset="0"/>
                <a:ea typeface="Calibri" panose="020F0502020204030204" pitchFamily="34" charset="0"/>
                <a:cs typeface="Calibri" panose="020F0502020204030204" pitchFamily="34" charset="0"/>
              </a:rPr>
              <a:t>Students in</a:t>
            </a:r>
            <a:r>
              <a:rPr lang="en-CA" sz="1800" spc="-5" dirty="0">
                <a:effectLst/>
                <a:latin typeface="Calibri" panose="020F0502020204030204" pitchFamily="34" charset="0"/>
                <a:ea typeface="Calibri" panose="020F0502020204030204" pitchFamily="34" charset="0"/>
                <a:cs typeface="Calibri" panose="020F0502020204030204" pitchFamily="34" charset="0"/>
              </a:rPr>
              <a:t> </a:t>
            </a:r>
            <a:r>
              <a:rPr lang="en-CA" sz="1800" dirty="0">
                <a:effectLst/>
                <a:latin typeface="Calibri" panose="020F0502020204030204" pitchFamily="34" charset="0"/>
                <a:ea typeface="Calibri" panose="020F0502020204030204" pitchFamily="34" charset="0"/>
                <a:cs typeface="Calibri" panose="020F0502020204030204" pitchFamily="34" charset="0"/>
              </a:rPr>
              <a:t>the</a:t>
            </a:r>
            <a:r>
              <a:rPr lang="en-CA" sz="1800" spc="-10" dirty="0">
                <a:effectLst/>
                <a:latin typeface="Calibri" panose="020F0502020204030204" pitchFamily="34" charset="0"/>
                <a:ea typeface="Calibri" panose="020F0502020204030204" pitchFamily="34" charset="0"/>
                <a:cs typeface="Calibri" panose="020F0502020204030204" pitchFamily="34" charset="0"/>
              </a:rPr>
              <a:t> </a:t>
            </a:r>
            <a:r>
              <a:rPr lang="en-CA" sz="1800" dirty="0">
                <a:effectLst/>
                <a:latin typeface="Calibri" panose="020F0502020204030204" pitchFamily="34" charset="0"/>
                <a:ea typeface="Calibri" panose="020F0502020204030204" pitchFamily="34" charset="0"/>
                <a:cs typeface="Calibri" panose="020F0502020204030204" pitchFamily="34" charset="0"/>
              </a:rPr>
              <a:t>program</a:t>
            </a:r>
            <a:r>
              <a:rPr lang="en-CA" sz="1800" spc="-5" dirty="0">
                <a:effectLst/>
                <a:latin typeface="Calibri" panose="020F0502020204030204" pitchFamily="34" charset="0"/>
                <a:ea typeface="Calibri" panose="020F0502020204030204" pitchFamily="34" charset="0"/>
                <a:cs typeface="Calibri" panose="020F0502020204030204" pitchFamily="34" charset="0"/>
              </a:rPr>
              <a:t> </a:t>
            </a:r>
            <a:r>
              <a:rPr lang="en-CA" sz="1800" dirty="0">
                <a:effectLst/>
                <a:latin typeface="Calibri" panose="020F0502020204030204" pitchFamily="34" charset="0"/>
                <a:ea typeface="Calibri" panose="020F0502020204030204" pitchFamily="34" charset="0"/>
                <a:cs typeface="Calibri" panose="020F0502020204030204" pitchFamily="34" charset="0"/>
              </a:rPr>
              <a:t>will be</a:t>
            </a:r>
            <a:r>
              <a:rPr lang="en-CA" sz="1800" spc="5" dirty="0">
                <a:effectLst/>
                <a:latin typeface="Calibri" panose="020F0502020204030204" pitchFamily="34" charset="0"/>
                <a:ea typeface="Calibri" panose="020F0502020204030204" pitchFamily="34" charset="0"/>
                <a:cs typeface="Calibri" panose="020F0502020204030204" pitchFamily="34" charset="0"/>
              </a:rPr>
              <a:t> </a:t>
            </a:r>
            <a:r>
              <a:rPr lang="en-CA" sz="1800" dirty="0">
                <a:effectLst/>
                <a:latin typeface="Calibri" panose="020F0502020204030204" pitchFamily="34" charset="0"/>
                <a:ea typeface="Calibri" panose="020F0502020204030204" pitchFamily="34" charset="0"/>
                <a:cs typeface="Calibri" panose="020F0502020204030204" pitchFamily="34" charset="0"/>
              </a:rPr>
              <a:t>required</a:t>
            </a:r>
            <a:r>
              <a:rPr lang="en-CA" sz="1800" spc="-15" dirty="0">
                <a:effectLst/>
                <a:latin typeface="Calibri" panose="020F0502020204030204" pitchFamily="34" charset="0"/>
                <a:ea typeface="Calibri" panose="020F0502020204030204" pitchFamily="34" charset="0"/>
                <a:cs typeface="Calibri" panose="020F0502020204030204" pitchFamily="34" charset="0"/>
              </a:rPr>
              <a:t> </a:t>
            </a:r>
            <a:r>
              <a:rPr lang="en-CA" sz="1800" dirty="0">
                <a:effectLst/>
                <a:latin typeface="Calibri" panose="020F0502020204030204" pitchFamily="34" charset="0"/>
                <a:ea typeface="Calibri" panose="020F0502020204030204" pitchFamily="34" charset="0"/>
                <a:cs typeface="Calibri" panose="020F0502020204030204" pitchFamily="34" charset="0"/>
              </a:rPr>
              <a:t>to</a:t>
            </a:r>
            <a:r>
              <a:rPr lang="en-CA" sz="1800" spc="-5" dirty="0">
                <a:effectLst/>
                <a:latin typeface="Calibri" panose="020F0502020204030204" pitchFamily="34" charset="0"/>
                <a:ea typeface="Calibri" panose="020F0502020204030204" pitchFamily="34" charset="0"/>
                <a:cs typeface="Calibri" panose="020F0502020204030204" pitchFamily="34" charset="0"/>
              </a:rPr>
              <a:t> </a:t>
            </a:r>
            <a:r>
              <a:rPr lang="en-CA" sz="1800" dirty="0">
                <a:effectLst/>
                <a:latin typeface="Calibri" panose="020F0502020204030204" pitchFamily="34" charset="0"/>
                <a:ea typeface="Calibri" panose="020F0502020204030204" pitchFamily="34" charset="0"/>
                <a:cs typeface="Calibri" panose="020F0502020204030204" pitchFamily="34" charset="0"/>
              </a:rPr>
              <a:t>take</a:t>
            </a:r>
            <a:r>
              <a:rPr lang="en-CA" sz="1800" spc="5" dirty="0">
                <a:effectLst/>
                <a:latin typeface="Calibri" panose="020F0502020204030204" pitchFamily="34" charset="0"/>
                <a:ea typeface="Calibri" panose="020F0502020204030204" pitchFamily="34" charset="0"/>
                <a:cs typeface="Calibri" panose="020F0502020204030204" pitchFamily="34" charset="0"/>
              </a:rPr>
              <a:t> </a:t>
            </a:r>
            <a:r>
              <a:rPr lang="en-CA" sz="1800" dirty="0">
                <a:effectLst/>
                <a:latin typeface="Calibri" panose="020F0502020204030204" pitchFamily="34" charset="0"/>
                <a:ea typeface="Calibri" panose="020F0502020204030204" pitchFamily="34" charset="0"/>
                <a:cs typeface="Calibri" panose="020F0502020204030204" pitchFamily="34" charset="0"/>
              </a:rPr>
              <a:t>at</a:t>
            </a:r>
            <a:r>
              <a:rPr lang="en-CA" sz="1800" spc="-15" dirty="0">
                <a:effectLst/>
                <a:latin typeface="Calibri" panose="020F0502020204030204" pitchFamily="34" charset="0"/>
                <a:ea typeface="Calibri" panose="020F0502020204030204" pitchFamily="34" charset="0"/>
                <a:cs typeface="Calibri" panose="020F0502020204030204" pitchFamily="34" charset="0"/>
              </a:rPr>
              <a:t> </a:t>
            </a:r>
            <a:r>
              <a:rPr lang="en-CA" sz="1800" dirty="0">
                <a:effectLst/>
                <a:latin typeface="Calibri" panose="020F0502020204030204" pitchFamily="34" charset="0"/>
                <a:ea typeface="Calibri" panose="020F0502020204030204" pitchFamily="34" charset="0"/>
                <a:cs typeface="Calibri" panose="020F0502020204030204" pitchFamily="34" charset="0"/>
              </a:rPr>
              <a:t>least</a:t>
            </a:r>
            <a:r>
              <a:rPr lang="en-CA" sz="1800" spc="5" dirty="0">
                <a:effectLst/>
                <a:latin typeface="Calibri" panose="020F0502020204030204" pitchFamily="34" charset="0"/>
                <a:ea typeface="Calibri" panose="020F0502020204030204" pitchFamily="34" charset="0"/>
                <a:cs typeface="Calibri" panose="020F0502020204030204" pitchFamily="34" charset="0"/>
              </a:rPr>
              <a:t> </a:t>
            </a:r>
            <a:r>
              <a:rPr lang="en-CA" sz="1800" dirty="0">
                <a:effectLst/>
                <a:latin typeface="Calibri" panose="020F0502020204030204" pitchFamily="34" charset="0"/>
                <a:ea typeface="Calibri" panose="020F0502020204030204" pitchFamily="34" charset="0"/>
                <a:cs typeface="Calibri" panose="020F0502020204030204" pitchFamily="34" charset="0"/>
              </a:rPr>
              <a:t>18</a:t>
            </a:r>
            <a:r>
              <a:rPr lang="en-CA" sz="1800" spc="5" dirty="0">
                <a:effectLst/>
                <a:latin typeface="Calibri" panose="020F0502020204030204" pitchFamily="34" charset="0"/>
                <a:ea typeface="Calibri" panose="020F0502020204030204" pitchFamily="34" charset="0"/>
                <a:cs typeface="Calibri" panose="020F0502020204030204" pitchFamily="34" charset="0"/>
              </a:rPr>
              <a:t> </a:t>
            </a:r>
            <a:r>
              <a:rPr lang="en-CA" sz="1800" dirty="0">
                <a:effectLst/>
                <a:latin typeface="Calibri" panose="020F0502020204030204" pitchFamily="34" charset="0"/>
                <a:ea typeface="Calibri" panose="020F0502020204030204" pitchFamily="34" charset="0"/>
                <a:cs typeface="Calibri" panose="020F0502020204030204" pitchFamily="34" charset="0"/>
              </a:rPr>
              <a:t>credits</a:t>
            </a:r>
            <a:r>
              <a:rPr lang="en-CA" sz="1800" spc="-10" dirty="0">
                <a:effectLst/>
                <a:latin typeface="Calibri" panose="020F0502020204030204" pitchFamily="34" charset="0"/>
                <a:ea typeface="Calibri" panose="020F0502020204030204" pitchFamily="34" charset="0"/>
                <a:cs typeface="Calibri" panose="020F0502020204030204" pitchFamily="34" charset="0"/>
              </a:rPr>
              <a:t> </a:t>
            </a:r>
            <a:r>
              <a:rPr lang="en-CA" sz="1800" dirty="0">
                <a:effectLst/>
                <a:latin typeface="Calibri" panose="020F0502020204030204" pitchFamily="34" charset="0"/>
                <a:ea typeface="Calibri" panose="020F0502020204030204" pitchFamily="34" charset="0"/>
                <a:cs typeface="Calibri" panose="020F0502020204030204" pitchFamily="34" charset="0"/>
              </a:rPr>
              <a:t>of course</a:t>
            </a:r>
            <a:r>
              <a:rPr lang="en-CA" sz="1800" spc="-10" dirty="0">
                <a:effectLst/>
                <a:latin typeface="Calibri" panose="020F0502020204030204" pitchFamily="34" charset="0"/>
                <a:ea typeface="Calibri" panose="020F0502020204030204" pitchFamily="34" charset="0"/>
                <a:cs typeface="Calibri" panose="020F0502020204030204" pitchFamily="34" charset="0"/>
              </a:rPr>
              <a:t> </a:t>
            </a:r>
            <a:r>
              <a:rPr lang="en-CA" sz="1800" dirty="0">
                <a:effectLst/>
                <a:latin typeface="Calibri" panose="020F0502020204030204" pitchFamily="34" charset="0"/>
                <a:ea typeface="Calibri" panose="020F0502020204030204" pitchFamily="34" charset="0"/>
                <a:cs typeface="Calibri" panose="020F0502020204030204" pitchFamily="34" charset="0"/>
              </a:rPr>
              <a:t>work</a:t>
            </a:r>
            <a:r>
              <a:rPr lang="en-CA" sz="1800" spc="5" dirty="0">
                <a:effectLst/>
                <a:latin typeface="Calibri" panose="020F0502020204030204" pitchFamily="34" charset="0"/>
                <a:ea typeface="Calibri" panose="020F0502020204030204" pitchFamily="34" charset="0"/>
                <a:cs typeface="Calibri" panose="020F0502020204030204" pitchFamily="34" charset="0"/>
              </a:rPr>
              <a:t> </a:t>
            </a:r>
            <a:r>
              <a:rPr lang="en-CA" sz="1800" dirty="0">
                <a:effectLst/>
                <a:latin typeface="Calibri" panose="020F0502020204030204" pitchFamily="34" charset="0"/>
                <a:ea typeface="Calibri" panose="020F0502020204030204" pitchFamily="34" charset="0"/>
                <a:cs typeface="Calibri" panose="020F0502020204030204" pitchFamily="34" charset="0"/>
              </a:rPr>
              <a:t>as laid</a:t>
            </a:r>
            <a:r>
              <a:rPr lang="en-CA" sz="1800" spc="-15" dirty="0">
                <a:effectLst/>
                <a:latin typeface="Calibri" panose="020F0502020204030204" pitchFamily="34" charset="0"/>
                <a:ea typeface="Calibri" panose="020F0502020204030204" pitchFamily="34" charset="0"/>
                <a:cs typeface="Calibri" panose="020F0502020204030204" pitchFamily="34" charset="0"/>
              </a:rPr>
              <a:t> </a:t>
            </a:r>
            <a:r>
              <a:rPr lang="en-CA" sz="1800" dirty="0">
                <a:effectLst/>
                <a:latin typeface="Calibri" panose="020F0502020204030204" pitchFamily="34" charset="0"/>
                <a:ea typeface="Calibri" panose="020F0502020204030204" pitchFamily="34" charset="0"/>
                <a:cs typeface="Calibri" panose="020F0502020204030204" pitchFamily="34" charset="0"/>
              </a:rPr>
              <a:t>out</a:t>
            </a:r>
            <a:r>
              <a:rPr lang="en-CA" sz="1800" spc="5" dirty="0">
                <a:effectLst/>
                <a:latin typeface="Calibri" panose="020F0502020204030204" pitchFamily="34" charset="0"/>
                <a:ea typeface="Calibri" panose="020F0502020204030204" pitchFamily="34" charset="0"/>
                <a:cs typeface="Calibri" panose="020F0502020204030204" pitchFamily="34" charset="0"/>
              </a:rPr>
              <a:t> </a:t>
            </a:r>
            <a:r>
              <a:rPr lang="en-CA" sz="1800" dirty="0">
                <a:effectLst/>
                <a:latin typeface="Calibri" panose="020F0502020204030204" pitchFamily="34" charset="0"/>
                <a:ea typeface="Calibri" panose="020F0502020204030204" pitchFamily="34" charset="0"/>
                <a:cs typeface="Calibri" panose="020F0502020204030204" pitchFamily="34" charset="0"/>
              </a:rPr>
              <a:t>below:</a:t>
            </a:r>
            <a:br>
              <a:rPr lang="en-CA" sz="1800" dirty="0">
                <a:effectLst/>
                <a:latin typeface="Calibri" panose="020F0502020204030204" pitchFamily="34" charset="0"/>
                <a:ea typeface="Calibri" panose="020F0502020204030204" pitchFamily="34" charset="0"/>
                <a:cs typeface="Times New Roman" panose="02020603050405020304" pitchFamily="18" charset="0"/>
              </a:rPr>
            </a:br>
            <a:endParaRPr lang="en-CA" dirty="0"/>
          </a:p>
        </p:txBody>
      </p:sp>
      <p:graphicFrame>
        <p:nvGraphicFramePr>
          <p:cNvPr id="4" name="Table 3">
            <a:extLst>
              <a:ext uri="{FF2B5EF4-FFF2-40B4-BE49-F238E27FC236}">
                <a16:creationId xmlns:a16="http://schemas.microsoft.com/office/drawing/2014/main" id="{D329BD10-F41B-4FB4-AFDD-4030D94E8EBA}"/>
              </a:ext>
            </a:extLst>
          </p:cNvPr>
          <p:cNvGraphicFramePr>
            <a:graphicFrameLocks noGrp="1"/>
          </p:cNvGraphicFramePr>
          <p:nvPr>
            <p:extLst>
              <p:ext uri="{D42A27DB-BD31-4B8C-83A1-F6EECF244321}">
                <p14:modId xmlns:p14="http://schemas.microsoft.com/office/powerpoint/2010/main" val="197693935"/>
              </p:ext>
            </p:extLst>
          </p:nvPr>
        </p:nvGraphicFramePr>
        <p:xfrm>
          <a:off x="2034146" y="1059583"/>
          <a:ext cx="5490183" cy="3835546"/>
        </p:xfrm>
        <a:graphic>
          <a:graphicData uri="http://schemas.openxmlformats.org/drawingml/2006/table">
            <a:tbl>
              <a:tblPr>
                <a:tableStyleId>{5C22544A-7EE6-4342-B048-85BDC9FD1C3A}</a:tableStyleId>
              </a:tblPr>
              <a:tblGrid>
                <a:gridCol w="1155963">
                  <a:extLst>
                    <a:ext uri="{9D8B030D-6E8A-4147-A177-3AD203B41FA5}">
                      <a16:colId xmlns:a16="http://schemas.microsoft.com/office/drawing/2014/main" val="2001011727"/>
                    </a:ext>
                  </a:extLst>
                </a:gridCol>
                <a:gridCol w="2253486">
                  <a:extLst>
                    <a:ext uri="{9D8B030D-6E8A-4147-A177-3AD203B41FA5}">
                      <a16:colId xmlns:a16="http://schemas.microsoft.com/office/drawing/2014/main" val="2211238363"/>
                    </a:ext>
                  </a:extLst>
                </a:gridCol>
                <a:gridCol w="693578">
                  <a:extLst>
                    <a:ext uri="{9D8B030D-6E8A-4147-A177-3AD203B41FA5}">
                      <a16:colId xmlns:a16="http://schemas.microsoft.com/office/drawing/2014/main" val="2661038500"/>
                    </a:ext>
                  </a:extLst>
                </a:gridCol>
                <a:gridCol w="693578">
                  <a:extLst>
                    <a:ext uri="{9D8B030D-6E8A-4147-A177-3AD203B41FA5}">
                      <a16:colId xmlns:a16="http://schemas.microsoft.com/office/drawing/2014/main" val="667669122"/>
                    </a:ext>
                  </a:extLst>
                </a:gridCol>
                <a:gridCol w="693578">
                  <a:extLst>
                    <a:ext uri="{9D8B030D-6E8A-4147-A177-3AD203B41FA5}">
                      <a16:colId xmlns:a16="http://schemas.microsoft.com/office/drawing/2014/main" val="2706984189"/>
                    </a:ext>
                  </a:extLst>
                </a:gridCol>
              </a:tblGrid>
              <a:tr h="511069">
                <a:tc>
                  <a:txBody>
                    <a:bodyPr/>
                    <a:lstStyle/>
                    <a:p>
                      <a:pPr marL="71120" eaLnBrk="0" hangingPunct="0">
                        <a:lnSpc>
                          <a:spcPct val="107000"/>
                        </a:lnSpc>
                        <a:spcBef>
                          <a:spcPts val="20"/>
                        </a:spcBef>
                        <a:spcAft>
                          <a:spcPts val="800"/>
                        </a:spcAft>
                      </a:pPr>
                      <a:r>
                        <a:rPr lang="en-CA" sz="1000" dirty="0">
                          <a:effectLst/>
                        </a:rPr>
                        <a:t>Course</a:t>
                      </a:r>
                      <a:r>
                        <a:rPr lang="en-CA" sz="1000" spc="-20" dirty="0">
                          <a:effectLst/>
                        </a:rPr>
                        <a:t> </a:t>
                      </a:r>
                      <a:r>
                        <a:rPr lang="en-CA" sz="1000" dirty="0">
                          <a:effectLst/>
                        </a:rPr>
                        <a:t>Number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120" eaLnBrk="0" hangingPunct="0">
                        <a:lnSpc>
                          <a:spcPct val="107000"/>
                        </a:lnSpc>
                        <a:spcBef>
                          <a:spcPts val="20"/>
                        </a:spcBef>
                        <a:spcAft>
                          <a:spcPts val="800"/>
                        </a:spcAft>
                      </a:pPr>
                      <a:r>
                        <a:rPr lang="en-CA" sz="1000" dirty="0">
                          <a:effectLst/>
                        </a:rPr>
                        <a:t>Title</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40970" eaLnBrk="0" hangingPunct="0">
                        <a:lnSpc>
                          <a:spcPct val="107000"/>
                        </a:lnSpc>
                        <a:spcBef>
                          <a:spcPts val="20"/>
                        </a:spcBef>
                        <a:spcAft>
                          <a:spcPts val="800"/>
                        </a:spcAft>
                      </a:pPr>
                      <a:r>
                        <a:rPr lang="en-CA" sz="1000">
                          <a:effectLst/>
                        </a:rPr>
                        <a:t>Credits</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40970" marR="250825" indent="24130" eaLnBrk="0" hangingPunct="0">
                        <a:lnSpc>
                          <a:spcPts val="1320"/>
                        </a:lnSpc>
                        <a:spcAft>
                          <a:spcPts val="800"/>
                        </a:spcAft>
                      </a:pPr>
                      <a:r>
                        <a:rPr lang="en-CA" sz="1000">
                          <a:effectLst/>
                        </a:rPr>
                        <a:t>Full-</a:t>
                      </a:r>
                      <a:r>
                        <a:rPr lang="en-CA" sz="1000" spc="-235">
                          <a:effectLst/>
                        </a:rPr>
                        <a:t> </a:t>
                      </a:r>
                      <a:r>
                        <a:rPr lang="en-CA" sz="1000">
                          <a:effectLst/>
                        </a:rPr>
                        <a:t>time</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40970" marR="248920" indent="-7620" eaLnBrk="0" hangingPunct="0">
                        <a:lnSpc>
                          <a:spcPts val="1320"/>
                        </a:lnSpc>
                        <a:spcAft>
                          <a:spcPts val="800"/>
                        </a:spcAft>
                      </a:pPr>
                      <a:r>
                        <a:rPr lang="en-CA" sz="1000">
                          <a:effectLst/>
                        </a:rPr>
                        <a:t>Part-</a:t>
                      </a:r>
                      <a:r>
                        <a:rPr lang="en-CA" sz="1000" spc="-235">
                          <a:effectLst/>
                        </a:rPr>
                        <a:t> </a:t>
                      </a:r>
                      <a:r>
                        <a:rPr lang="en-CA" sz="1000">
                          <a:effectLst/>
                        </a:rPr>
                        <a:t>time</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90128589"/>
                  </a:ext>
                </a:extLst>
              </a:tr>
              <a:tr h="617791">
                <a:tc>
                  <a:txBody>
                    <a:bodyPr/>
                    <a:lstStyle/>
                    <a:p>
                      <a:pPr marL="71120" eaLnBrk="0" hangingPunct="0">
                        <a:lnSpc>
                          <a:spcPct val="107000"/>
                        </a:lnSpc>
                        <a:spcBef>
                          <a:spcPts val="20"/>
                        </a:spcBef>
                        <a:spcAft>
                          <a:spcPts val="800"/>
                        </a:spcAft>
                      </a:pPr>
                      <a:r>
                        <a:rPr lang="en-CA" sz="1000">
                          <a:effectLst/>
                        </a:rPr>
                        <a:t>SOWK</a:t>
                      </a:r>
                      <a:r>
                        <a:rPr lang="en-CA" sz="1000" spc="-10">
                          <a:effectLst/>
                        </a:rPr>
                        <a:t> </a:t>
                      </a:r>
                      <a:r>
                        <a:rPr lang="en-CA" sz="1000">
                          <a:effectLst/>
                        </a:rPr>
                        <a:t>601</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120" marR="237490" eaLnBrk="0" hangingPunct="0">
                        <a:lnSpc>
                          <a:spcPct val="97000"/>
                        </a:lnSpc>
                        <a:spcBef>
                          <a:spcPts val="40"/>
                        </a:spcBef>
                        <a:spcAft>
                          <a:spcPts val="800"/>
                        </a:spcAft>
                      </a:pPr>
                      <a:r>
                        <a:rPr lang="en-CA" sz="1000">
                          <a:effectLst/>
                        </a:rPr>
                        <a:t>Advanced Doctoral Seminar (runs</a:t>
                      </a:r>
                      <a:r>
                        <a:rPr lang="en-CA" sz="1000" spc="-235">
                          <a:effectLst/>
                        </a:rPr>
                        <a:t> </a:t>
                      </a:r>
                      <a:r>
                        <a:rPr lang="en-CA" sz="1000">
                          <a:effectLst/>
                        </a:rPr>
                        <a:t>alternate</a:t>
                      </a:r>
                      <a:r>
                        <a:rPr lang="en-CA" sz="1000" spc="-15">
                          <a:effectLst/>
                        </a:rPr>
                        <a:t> </a:t>
                      </a:r>
                      <a:r>
                        <a:rPr lang="en-CA" sz="1000">
                          <a:effectLst/>
                        </a:rPr>
                        <a:t>weeks</a:t>
                      </a:r>
                      <a:r>
                        <a:rPr lang="en-CA" sz="1000" spc="-10">
                          <a:effectLst/>
                        </a:rPr>
                        <a:t> </a:t>
                      </a:r>
                      <a:r>
                        <a:rPr lang="en-CA" sz="1000">
                          <a:effectLst/>
                        </a:rPr>
                        <a:t>across</a:t>
                      </a:r>
                    </a:p>
                    <a:p>
                      <a:pPr marL="71120" eaLnBrk="0" hangingPunct="0">
                        <a:lnSpc>
                          <a:spcPts val="1140"/>
                        </a:lnSpc>
                        <a:spcAft>
                          <a:spcPts val="800"/>
                        </a:spcAft>
                      </a:pPr>
                      <a:r>
                        <a:rPr lang="en-CA" sz="1000">
                          <a:effectLst/>
                        </a:rPr>
                        <a:t>both</a:t>
                      </a:r>
                      <a:r>
                        <a:rPr lang="en-CA" sz="1000" spc="-10">
                          <a:effectLst/>
                        </a:rPr>
                        <a:t> </a:t>
                      </a:r>
                      <a:r>
                        <a:rPr lang="en-CA" sz="1000">
                          <a:effectLst/>
                        </a:rPr>
                        <a:t>terms)</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119380" algn="ctr" eaLnBrk="0" hangingPunct="0">
                        <a:lnSpc>
                          <a:spcPct val="107000"/>
                        </a:lnSpc>
                        <a:spcBef>
                          <a:spcPts val="20"/>
                        </a:spcBef>
                        <a:spcAft>
                          <a:spcPts val="800"/>
                        </a:spcAft>
                      </a:pPr>
                      <a:r>
                        <a:rPr lang="en-CA" sz="1000">
                          <a:effectLst/>
                        </a:rPr>
                        <a:t>3</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525" marR="128905" algn="ctr" eaLnBrk="0" hangingPunct="0">
                        <a:lnSpc>
                          <a:spcPts val="1330"/>
                        </a:lnSpc>
                        <a:spcBef>
                          <a:spcPts val="20"/>
                        </a:spcBef>
                        <a:spcAft>
                          <a:spcPts val="800"/>
                        </a:spcAft>
                      </a:pPr>
                      <a:r>
                        <a:rPr lang="en-CA" sz="1000">
                          <a:effectLst/>
                        </a:rPr>
                        <a:t>Yr 1</a:t>
                      </a:r>
                    </a:p>
                    <a:p>
                      <a:pPr marL="10795" marR="128905" algn="ctr" eaLnBrk="0" hangingPunct="0">
                        <a:lnSpc>
                          <a:spcPts val="1330"/>
                        </a:lnSpc>
                        <a:spcAft>
                          <a:spcPts val="800"/>
                        </a:spcAft>
                      </a:pPr>
                      <a:r>
                        <a:rPr lang="en-CA" sz="1000">
                          <a:effectLst/>
                        </a:rPr>
                        <a:t>Term 1-2</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525" marR="128905" algn="ctr" eaLnBrk="0" hangingPunct="0">
                        <a:lnSpc>
                          <a:spcPts val="1330"/>
                        </a:lnSpc>
                        <a:spcBef>
                          <a:spcPts val="20"/>
                        </a:spcBef>
                        <a:spcAft>
                          <a:spcPts val="800"/>
                        </a:spcAft>
                      </a:pPr>
                      <a:r>
                        <a:rPr lang="en-CA" sz="1000">
                          <a:effectLst/>
                        </a:rPr>
                        <a:t>Yr 1</a:t>
                      </a:r>
                    </a:p>
                    <a:p>
                      <a:pPr marL="10795" marR="128905" algn="ctr" eaLnBrk="0" hangingPunct="0">
                        <a:lnSpc>
                          <a:spcPts val="1330"/>
                        </a:lnSpc>
                        <a:spcAft>
                          <a:spcPts val="800"/>
                        </a:spcAft>
                      </a:pPr>
                      <a:r>
                        <a:rPr lang="en-CA" sz="1000">
                          <a:effectLst/>
                        </a:rPr>
                        <a:t>Term 1-2</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33815069"/>
                  </a:ext>
                </a:extLst>
              </a:tr>
              <a:tr h="440231">
                <a:tc>
                  <a:txBody>
                    <a:bodyPr/>
                    <a:lstStyle/>
                    <a:p>
                      <a:pPr marL="71120" eaLnBrk="0" hangingPunct="0">
                        <a:lnSpc>
                          <a:spcPct val="107000"/>
                        </a:lnSpc>
                        <a:spcBef>
                          <a:spcPts val="20"/>
                        </a:spcBef>
                        <a:spcAft>
                          <a:spcPts val="800"/>
                        </a:spcAft>
                      </a:pPr>
                      <a:r>
                        <a:rPr lang="en-CA" sz="1000">
                          <a:effectLst/>
                        </a:rPr>
                        <a:t>SOWK</a:t>
                      </a:r>
                      <a:r>
                        <a:rPr lang="en-CA" sz="1000" spc="-10">
                          <a:effectLst/>
                        </a:rPr>
                        <a:t> </a:t>
                      </a:r>
                      <a:r>
                        <a:rPr lang="en-CA" sz="1000">
                          <a:effectLst/>
                        </a:rPr>
                        <a:t>621</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120" eaLnBrk="0" hangingPunct="0">
                        <a:lnSpc>
                          <a:spcPct val="107000"/>
                        </a:lnSpc>
                        <a:spcBef>
                          <a:spcPts val="20"/>
                        </a:spcBef>
                        <a:spcAft>
                          <a:spcPts val="800"/>
                        </a:spcAft>
                      </a:pPr>
                      <a:r>
                        <a:rPr lang="en-CA" sz="1000">
                          <a:effectLst/>
                        </a:rPr>
                        <a:t>Social</a:t>
                      </a:r>
                      <a:r>
                        <a:rPr lang="en-CA" sz="1000" spc="-5">
                          <a:effectLst/>
                        </a:rPr>
                        <a:t> </a:t>
                      </a:r>
                      <a:r>
                        <a:rPr lang="en-CA" sz="1000">
                          <a:effectLst/>
                        </a:rPr>
                        <a:t>Theory,</a:t>
                      </a:r>
                      <a:r>
                        <a:rPr lang="en-CA" sz="1000" spc="5">
                          <a:effectLst/>
                        </a:rPr>
                        <a:t> </a:t>
                      </a:r>
                      <a:r>
                        <a:rPr lang="en-CA" sz="1000">
                          <a:effectLst/>
                        </a:rPr>
                        <a:t>Ideology,</a:t>
                      </a:r>
                      <a:r>
                        <a:rPr lang="en-CA" sz="1000" spc="-15">
                          <a:effectLst/>
                        </a:rPr>
                        <a:t> </a:t>
                      </a:r>
                      <a:r>
                        <a:rPr lang="en-CA" sz="1000">
                          <a:effectLst/>
                        </a:rPr>
                        <a:t>&amp;</a:t>
                      </a:r>
                      <a:r>
                        <a:rPr lang="en-CA" sz="1000" spc="-10">
                          <a:effectLst/>
                        </a:rPr>
                        <a:t> </a:t>
                      </a:r>
                      <a:r>
                        <a:rPr lang="en-CA" sz="1000">
                          <a:effectLst/>
                        </a:rPr>
                        <a:t>Ethics</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119380" algn="ctr" eaLnBrk="0" hangingPunct="0">
                        <a:lnSpc>
                          <a:spcPct val="107000"/>
                        </a:lnSpc>
                        <a:spcBef>
                          <a:spcPts val="20"/>
                        </a:spcBef>
                        <a:spcAft>
                          <a:spcPts val="800"/>
                        </a:spcAft>
                      </a:pPr>
                      <a:r>
                        <a:rPr lang="en-CA" sz="1000">
                          <a:effectLst/>
                        </a:rPr>
                        <a:t>3</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525" marR="128905" algn="ctr" eaLnBrk="0" hangingPunct="0">
                        <a:lnSpc>
                          <a:spcPts val="1335"/>
                        </a:lnSpc>
                        <a:spcBef>
                          <a:spcPts val="20"/>
                        </a:spcBef>
                        <a:spcAft>
                          <a:spcPts val="800"/>
                        </a:spcAft>
                      </a:pPr>
                      <a:r>
                        <a:rPr lang="en-CA" sz="1000">
                          <a:effectLst/>
                        </a:rPr>
                        <a:t>Yr 1</a:t>
                      </a:r>
                    </a:p>
                    <a:p>
                      <a:pPr marL="10795" marR="128905" algn="ctr" eaLnBrk="0" hangingPunct="0">
                        <a:lnSpc>
                          <a:spcPts val="1205"/>
                        </a:lnSpc>
                        <a:spcAft>
                          <a:spcPts val="800"/>
                        </a:spcAft>
                      </a:pPr>
                      <a:r>
                        <a:rPr lang="en-CA" sz="1000">
                          <a:effectLst/>
                        </a:rPr>
                        <a:t>Term 1</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525" marR="128905" algn="ctr" eaLnBrk="0" hangingPunct="0">
                        <a:lnSpc>
                          <a:spcPts val="1335"/>
                        </a:lnSpc>
                        <a:spcBef>
                          <a:spcPts val="20"/>
                        </a:spcBef>
                        <a:spcAft>
                          <a:spcPts val="800"/>
                        </a:spcAft>
                      </a:pPr>
                      <a:r>
                        <a:rPr lang="en-CA" sz="1000" dirty="0" err="1">
                          <a:effectLst/>
                        </a:rPr>
                        <a:t>Yr</a:t>
                      </a:r>
                      <a:r>
                        <a:rPr lang="en-CA" sz="1000" dirty="0">
                          <a:effectLst/>
                        </a:rPr>
                        <a:t> 1 or 2</a:t>
                      </a:r>
                    </a:p>
                    <a:p>
                      <a:pPr marL="10795" marR="128905" algn="ctr" eaLnBrk="0" hangingPunct="0">
                        <a:lnSpc>
                          <a:spcPts val="1205"/>
                        </a:lnSpc>
                        <a:spcAft>
                          <a:spcPts val="800"/>
                        </a:spcAft>
                      </a:pPr>
                      <a:r>
                        <a:rPr lang="en-CA" sz="1000" dirty="0">
                          <a:effectLst/>
                        </a:rPr>
                        <a:t>Term 1</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12133723"/>
                  </a:ext>
                </a:extLst>
              </a:tr>
              <a:tr h="447132">
                <a:tc>
                  <a:txBody>
                    <a:bodyPr/>
                    <a:lstStyle/>
                    <a:p>
                      <a:pPr marL="71120" eaLnBrk="0" hangingPunct="0">
                        <a:lnSpc>
                          <a:spcPct val="107000"/>
                        </a:lnSpc>
                        <a:spcBef>
                          <a:spcPts val="5"/>
                        </a:spcBef>
                        <a:spcAft>
                          <a:spcPts val="800"/>
                        </a:spcAft>
                      </a:pPr>
                      <a:r>
                        <a:rPr lang="en-CA" sz="1000">
                          <a:effectLst/>
                        </a:rPr>
                        <a:t>SOWK</a:t>
                      </a:r>
                      <a:r>
                        <a:rPr lang="en-CA" sz="1000" spc="-10">
                          <a:effectLst/>
                        </a:rPr>
                        <a:t> </a:t>
                      </a:r>
                      <a:r>
                        <a:rPr lang="en-CA" sz="1000">
                          <a:effectLst/>
                        </a:rPr>
                        <a:t>654</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120" eaLnBrk="0" hangingPunct="0">
                        <a:lnSpc>
                          <a:spcPct val="107000"/>
                        </a:lnSpc>
                        <a:spcBef>
                          <a:spcPts val="5"/>
                        </a:spcBef>
                        <a:spcAft>
                          <a:spcPts val="800"/>
                        </a:spcAft>
                      </a:pPr>
                      <a:r>
                        <a:rPr lang="en-CA" sz="1000">
                          <a:effectLst/>
                        </a:rPr>
                        <a:t>Advanced</a:t>
                      </a:r>
                      <a:r>
                        <a:rPr lang="en-CA" sz="1000" spc="-10">
                          <a:effectLst/>
                        </a:rPr>
                        <a:t> </a:t>
                      </a:r>
                      <a:r>
                        <a:rPr lang="en-CA" sz="1000">
                          <a:effectLst/>
                        </a:rPr>
                        <a:t>Qualitative Inquiry</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119380" algn="ctr" eaLnBrk="0" hangingPunct="0">
                        <a:lnSpc>
                          <a:spcPct val="107000"/>
                        </a:lnSpc>
                        <a:spcBef>
                          <a:spcPts val="5"/>
                        </a:spcBef>
                        <a:spcAft>
                          <a:spcPts val="800"/>
                        </a:spcAft>
                      </a:pPr>
                      <a:r>
                        <a:rPr lang="en-CA" sz="1000">
                          <a:effectLst/>
                        </a:rPr>
                        <a:t>3</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525" marR="128905" algn="ctr" eaLnBrk="0" hangingPunct="0">
                        <a:lnSpc>
                          <a:spcPts val="1335"/>
                        </a:lnSpc>
                        <a:spcBef>
                          <a:spcPts val="5"/>
                        </a:spcBef>
                        <a:spcAft>
                          <a:spcPts val="800"/>
                        </a:spcAft>
                      </a:pPr>
                      <a:r>
                        <a:rPr lang="en-CA" sz="1000">
                          <a:effectLst/>
                        </a:rPr>
                        <a:t>Yr 1</a:t>
                      </a:r>
                    </a:p>
                    <a:p>
                      <a:pPr marL="10795" marR="128905" algn="ctr" eaLnBrk="0" hangingPunct="0">
                        <a:lnSpc>
                          <a:spcPts val="1205"/>
                        </a:lnSpc>
                        <a:spcAft>
                          <a:spcPts val="800"/>
                        </a:spcAft>
                      </a:pPr>
                      <a:r>
                        <a:rPr lang="en-CA" sz="1000">
                          <a:effectLst/>
                        </a:rPr>
                        <a:t>Term 2</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525" marR="128905" algn="ctr" eaLnBrk="0" hangingPunct="0">
                        <a:lnSpc>
                          <a:spcPts val="1335"/>
                        </a:lnSpc>
                        <a:spcBef>
                          <a:spcPts val="5"/>
                        </a:spcBef>
                        <a:spcAft>
                          <a:spcPts val="800"/>
                        </a:spcAft>
                      </a:pPr>
                      <a:r>
                        <a:rPr lang="en-CA" sz="1000">
                          <a:effectLst/>
                        </a:rPr>
                        <a:t>Yr 2</a:t>
                      </a:r>
                    </a:p>
                    <a:p>
                      <a:pPr marL="10795" marR="128905" algn="ctr" eaLnBrk="0" hangingPunct="0">
                        <a:lnSpc>
                          <a:spcPts val="1205"/>
                        </a:lnSpc>
                        <a:spcAft>
                          <a:spcPts val="800"/>
                        </a:spcAft>
                      </a:pPr>
                      <a:r>
                        <a:rPr lang="en-CA" sz="1000">
                          <a:effectLst/>
                        </a:rPr>
                        <a:t>Term 2</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59374738"/>
                  </a:ext>
                </a:extLst>
              </a:tr>
              <a:tr h="505199">
                <a:tc>
                  <a:txBody>
                    <a:bodyPr/>
                    <a:lstStyle/>
                    <a:p>
                      <a:pPr marL="71120" eaLnBrk="0" hangingPunct="0">
                        <a:lnSpc>
                          <a:spcPct val="107000"/>
                        </a:lnSpc>
                        <a:spcBef>
                          <a:spcPts val="5"/>
                        </a:spcBef>
                        <a:spcAft>
                          <a:spcPts val="800"/>
                        </a:spcAft>
                      </a:pPr>
                      <a:r>
                        <a:rPr lang="en-CA" sz="1000">
                          <a:effectLst/>
                        </a:rPr>
                        <a:t>XXX*</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120" marR="190500" eaLnBrk="0" hangingPunct="0">
                        <a:lnSpc>
                          <a:spcPct val="107000"/>
                        </a:lnSpc>
                        <a:spcAft>
                          <a:spcPts val="800"/>
                        </a:spcAft>
                      </a:pPr>
                      <a:r>
                        <a:rPr lang="en-CA" sz="1000" dirty="0">
                          <a:effectLst/>
                        </a:rPr>
                        <a:t>Methods course to be determined</a:t>
                      </a:r>
                      <a:r>
                        <a:rPr lang="en-CA" sz="1000" spc="-235" dirty="0">
                          <a:effectLst/>
                        </a:rPr>
                        <a:t> </a:t>
                      </a:r>
                      <a:r>
                        <a:rPr lang="en-CA" sz="1000" dirty="0">
                          <a:effectLst/>
                        </a:rPr>
                        <a:t>in</a:t>
                      </a:r>
                      <a:r>
                        <a:rPr lang="en-CA" sz="1000" spc="-10" dirty="0">
                          <a:effectLst/>
                        </a:rPr>
                        <a:t> </a:t>
                      </a:r>
                      <a:r>
                        <a:rPr lang="en-CA" sz="1000" dirty="0">
                          <a:effectLst/>
                        </a:rPr>
                        <a:t>consultation</a:t>
                      </a:r>
                      <a:r>
                        <a:rPr lang="en-CA" sz="1000" spc="-20" dirty="0">
                          <a:effectLst/>
                        </a:rPr>
                        <a:t> </a:t>
                      </a:r>
                      <a:r>
                        <a:rPr lang="en-CA" sz="1000" dirty="0">
                          <a:effectLst/>
                        </a:rPr>
                        <a:t>with</a:t>
                      </a:r>
                      <a:r>
                        <a:rPr lang="en-CA" sz="1000" spc="-5" dirty="0">
                          <a:effectLst/>
                        </a:rPr>
                        <a:t> </a:t>
                      </a:r>
                      <a:r>
                        <a:rPr lang="en-CA" sz="1000" dirty="0">
                          <a:effectLst/>
                        </a:rPr>
                        <a:t>Supervisor</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119380" algn="ctr" eaLnBrk="0" hangingPunct="0">
                        <a:lnSpc>
                          <a:spcPct val="107000"/>
                        </a:lnSpc>
                        <a:spcBef>
                          <a:spcPts val="5"/>
                        </a:spcBef>
                        <a:spcAft>
                          <a:spcPts val="800"/>
                        </a:spcAft>
                      </a:pPr>
                      <a:r>
                        <a:rPr lang="en-CA" sz="1000">
                          <a:effectLst/>
                        </a:rPr>
                        <a:t>3</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525" marR="128905" algn="ctr" eaLnBrk="0" hangingPunct="0">
                        <a:lnSpc>
                          <a:spcPts val="1335"/>
                        </a:lnSpc>
                        <a:spcBef>
                          <a:spcPts val="5"/>
                        </a:spcBef>
                        <a:spcAft>
                          <a:spcPts val="800"/>
                        </a:spcAft>
                      </a:pPr>
                      <a:r>
                        <a:rPr lang="en-CA" sz="1000">
                          <a:effectLst/>
                        </a:rPr>
                        <a:t>Yr 1</a:t>
                      </a:r>
                    </a:p>
                    <a:p>
                      <a:pPr marL="10795" marR="128905" algn="ctr" eaLnBrk="0" hangingPunct="0">
                        <a:lnSpc>
                          <a:spcPts val="1335"/>
                        </a:lnSpc>
                        <a:spcAft>
                          <a:spcPts val="800"/>
                        </a:spcAft>
                      </a:pPr>
                      <a:r>
                        <a:rPr lang="en-CA" sz="1000">
                          <a:effectLst/>
                        </a:rPr>
                        <a:t>Term 2</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525" marR="128905" algn="ctr" eaLnBrk="0" hangingPunct="0">
                        <a:lnSpc>
                          <a:spcPts val="1335"/>
                        </a:lnSpc>
                        <a:spcBef>
                          <a:spcPts val="5"/>
                        </a:spcBef>
                        <a:spcAft>
                          <a:spcPts val="800"/>
                        </a:spcAft>
                      </a:pPr>
                      <a:r>
                        <a:rPr lang="en-CA" sz="1000">
                          <a:effectLst/>
                        </a:rPr>
                        <a:t>Yr 2</a:t>
                      </a:r>
                    </a:p>
                    <a:p>
                      <a:pPr marL="10795" marR="128905" algn="ctr" eaLnBrk="0" hangingPunct="0">
                        <a:lnSpc>
                          <a:spcPts val="1335"/>
                        </a:lnSpc>
                        <a:spcAft>
                          <a:spcPts val="800"/>
                        </a:spcAft>
                      </a:pPr>
                      <a:r>
                        <a:rPr lang="en-CA" sz="1000">
                          <a:effectLst/>
                        </a:rPr>
                        <a:t>Term 2</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05823076"/>
                  </a:ext>
                </a:extLst>
              </a:tr>
              <a:tr h="402882">
                <a:tc>
                  <a:txBody>
                    <a:bodyPr/>
                    <a:lstStyle/>
                    <a:p>
                      <a:pPr marL="71120" eaLnBrk="0" hangingPunct="0">
                        <a:lnSpc>
                          <a:spcPts val="1335"/>
                        </a:lnSpc>
                        <a:spcBef>
                          <a:spcPts val="5"/>
                        </a:spcBef>
                        <a:spcAft>
                          <a:spcPts val="800"/>
                        </a:spcAft>
                      </a:pPr>
                      <a:r>
                        <a:rPr lang="en-CA" sz="1000">
                          <a:effectLst/>
                        </a:rPr>
                        <a:t>SOWK</a:t>
                      </a:r>
                      <a:r>
                        <a:rPr lang="en-CA" sz="1000" spc="-15">
                          <a:effectLst/>
                        </a:rPr>
                        <a:t> </a:t>
                      </a:r>
                      <a:r>
                        <a:rPr lang="en-CA" sz="1000">
                          <a:effectLst/>
                        </a:rPr>
                        <a:t>570D</a:t>
                      </a:r>
                      <a:r>
                        <a:rPr lang="en-CA" sz="1000" spc="-10">
                          <a:effectLst/>
                        </a:rPr>
                        <a:t> </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120" marR="165735" eaLnBrk="0" hangingPunct="0">
                        <a:lnSpc>
                          <a:spcPct val="98000"/>
                        </a:lnSpc>
                        <a:spcBef>
                          <a:spcPts val="15"/>
                        </a:spcBef>
                        <a:spcAft>
                          <a:spcPts val="800"/>
                        </a:spcAft>
                      </a:pPr>
                      <a:r>
                        <a:rPr lang="en-CA" sz="1000">
                          <a:effectLst/>
                        </a:rPr>
                        <a:t>Epistemology and Research Design</a:t>
                      </a:r>
                      <a:r>
                        <a:rPr lang="en-CA" sz="1000" spc="-235">
                          <a:effectLst/>
                        </a:rPr>
                        <a:t> </a:t>
                      </a:r>
                      <a:r>
                        <a:rPr lang="en-CA" sz="1000">
                          <a:effectLst/>
                        </a:rPr>
                        <a:t>in</a:t>
                      </a:r>
                      <a:r>
                        <a:rPr lang="en-CA" sz="1000" spc="-10">
                          <a:effectLst/>
                        </a:rPr>
                        <a:t> </a:t>
                      </a:r>
                      <a:r>
                        <a:rPr lang="en-CA" sz="1000">
                          <a:effectLst/>
                        </a:rPr>
                        <a:t>Social</a:t>
                      </a:r>
                      <a:r>
                        <a:rPr lang="en-CA" sz="1000" spc="-15">
                          <a:effectLst/>
                        </a:rPr>
                        <a:t> </a:t>
                      </a:r>
                      <a:r>
                        <a:rPr lang="en-CA" sz="1000">
                          <a:effectLst/>
                        </a:rPr>
                        <a:t>Work</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122555" algn="ctr" eaLnBrk="0" hangingPunct="0">
                        <a:lnSpc>
                          <a:spcPct val="107000"/>
                        </a:lnSpc>
                        <a:spcBef>
                          <a:spcPts val="5"/>
                        </a:spcBef>
                        <a:spcAft>
                          <a:spcPts val="800"/>
                        </a:spcAft>
                      </a:pPr>
                      <a:r>
                        <a:rPr lang="en-CA" sz="1000" dirty="0">
                          <a:effectLst/>
                        </a:rPr>
                        <a:t> 3</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 marR="128905" algn="ctr" eaLnBrk="0" hangingPunct="0">
                        <a:lnSpc>
                          <a:spcPts val="1335"/>
                        </a:lnSpc>
                        <a:spcBef>
                          <a:spcPts val="5"/>
                        </a:spcBef>
                        <a:spcAft>
                          <a:spcPts val="800"/>
                        </a:spcAft>
                      </a:pPr>
                      <a:r>
                        <a:rPr lang="en-CA" sz="1000" dirty="0">
                          <a:effectLst/>
                        </a:rPr>
                        <a:t> </a:t>
                      </a:r>
                      <a:r>
                        <a:rPr lang="en-CA" sz="1000" dirty="0" err="1">
                          <a:effectLst/>
                        </a:rPr>
                        <a:t>Yr</a:t>
                      </a:r>
                      <a:r>
                        <a:rPr lang="en-CA" sz="1000" dirty="0">
                          <a:effectLst/>
                        </a:rPr>
                        <a:t> 1</a:t>
                      </a:r>
                    </a:p>
                    <a:p>
                      <a:pPr marL="6350" marR="128905" algn="ctr" eaLnBrk="0" hangingPunct="0">
                        <a:lnSpc>
                          <a:spcPts val="1335"/>
                        </a:lnSpc>
                        <a:spcBef>
                          <a:spcPts val="5"/>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a:t>
                      </a:r>
                      <a:r>
                        <a:rPr lang="en-CA" sz="1000" dirty="0">
                          <a:effectLst/>
                          <a:latin typeface="Calibri" panose="020F0502020204030204" pitchFamily="34" charset="0"/>
                          <a:ea typeface="Calibri" panose="020F0502020204030204" pitchFamily="34" charset="0"/>
                          <a:cs typeface="Times New Roman" panose="02020603050405020304" pitchFamily="18" charset="0"/>
                        </a:rPr>
                        <a:t>erm 1</a:t>
                      </a:r>
                    </a:p>
                  </a:txBody>
                  <a:tcPr marL="0" marR="0" marT="0" marB="0"/>
                </a:tc>
                <a:tc>
                  <a:txBody>
                    <a:bodyPr/>
                    <a:lstStyle/>
                    <a:p>
                      <a:pPr marL="6350" marR="128905" algn="ctr" eaLnBrk="0" hangingPunct="0">
                        <a:lnSpc>
                          <a:spcPts val="1335"/>
                        </a:lnSpc>
                        <a:spcBef>
                          <a:spcPts val="5"/>
                        </a:spcBef>
                        <a:spcAft>
                          <a:spcPts val="800"/>
                        </a:spcAft>
                      </a:pPr>
                      <a:r>
                        <a:rPr lang="en-CA" sz="1000" dirty="0" err="1">
                          <a:effectLst/>
                        </a:rPr>
                        <a:t>Yr</a:t>
                      </a:r>
                      <a:r>
                        <a:rPr lang="en-CA" sz="1000" dirty="0">
                          <a:effectLst/>
                        </a:rPr>
                        <a:t> 1 or 2</a:t>
                      </a:r>
                    </a:p>
                    <a:p>
                      <a:pPr marL="6350" marR="128905" algn="ctr" eaLnBrk="0" hangingPunct="0">
                        <a:lnSpc>
                          <a:spcPts val="1335"/>
                        </a:lnSpc>
                        <a:spcBef>
                          <a:spcPts val="5"/>
                        </a:spcBef>
                        <a:spcAft>
                          <a:spcPts val="800"/>
                        </a:spcAft>
                      </a:pPr>
                      <a:r>
                        <a:rPr lang="en-CA" sz="1000" dirty="0">
                          <a:effectLst/>
                        </a:rPr>
                        <a:t>Term 1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10364231"/>
                  </a:ext>
                </a:extLst>
              </a:tr>
              <a:tr h="487189">
                <a:tc>
                  <a:txBody>
                    <a:bodyPr/>
                    <a:lstStyle/>
                    <a:p>
                      <a:pPr marL="71120" eaLnBrk="0" hangingPunct="0">
                        <a:lnSpc>
                          <a:spcPts val="1335"/>
                        </a:lnSpc>
                        <a:spcBef>
                          <a:spcPts val="5"/>
                        </a:spcBef>
                        <a:spcAft>
                          <a:spcPts val="800"/>
                        </a:spcAft>
                      </a:pPr>
                      <a:r>
                        <a:rPr lang="en-CA" sz="1000">
                          <a:effectLst/>
                        </a:rPr>
                        <a:t>XXX*</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120" marR="128905" algn="l" eaLnBrk="0" hangingPunct="0">
                        <a:lnSpc>
                          <a:spcPts val="1335"/>
                        </a:lnSpc>
                        <a:spcBef>
                          <a:spcPts val="5"/>
                        </a:spcBef>
                        <a:spcAft>
                          <a:spcPts val="0"/>
                        </a:spcAft>
                      </a:pPr>
                      <a:r>
                        <a:rPr lang="en-CA" sz="1000">
                          <a:effectLst/>
                        </a:rPr>
                        <a:t>Theory course</a:t>
                      </a:r>
                      <a:r>
                        <a:rPr lang="en-CA" sz="1000" spc="-10">
                          <a:effectLst/>
                        </a:rPr>
                        <a:t> </a:t>
                      </a:r>
                      <a:r>
                        <a:rPr lang="en-CA" sz="1000">
                          <a:effectLst/>
                        </a:rPr>
                        <a:t>in</a:t>
                      </a:r>
                      <a:r>
                        <a:rPr lang="en-CA" sz="1000" spc="-5">
                          <a:effectLst/>
                        </a:rPr>
                        <a:t> </a:t>
                      </a:r>
                      <a:r>
                        <a:rPr lang="en-CA" sz="1000">
                          <a:effectLst/>
                        </a:rPr>
                        <a:t>relation</a:t>
                      </a:r>
                      <a:r>
                        <a:rPr lang="en-CA" sz="1000" spc="-10">
                          <a:effectLst/>
                        </a:rPr>
                        <a:t> </a:t>
                      </a:r>
                      <a:r>
                        <a:rPr lang="en-CA" sz="1000">
                          <a:effectLst/>
                        </a:rPr>
                        <a:t>to</a:t>
                      </a:r>
                      <a:endParaRPr lang="en-CA" sz="1100">
                        <a:effectLst/>
                      </a:endParaRPr>
                    </a:p>
                    <a:p>
                      <a:pPr marL="71120" marR="165735" eaLnBrk="0" hangingPunct="0">
                        <a:lnSpc>
                          <a:spcPct val="98000"/>
                        </a:lnSpc>
                        <a:spcBef>
                          <a:spcPts val="15"/>
                        </a:spcBef>
                        <a:spcAft>
                          <a:spcPts val="800"/>
                        </a:spcAft>
                      </a:pPr>
                      <a:r>
                        <a:rPr lang="en-CA" sz="1000">
                          <a:effectLst/>
                        </a:rPr>
                        <a:t>substantive area of study –</a:t>
                      </a:r>
                      <a:r>
                        <a:rPr lang="en-CA" sz="1000" spc="5">
                          <a:effectLst/>
                        </a:rPr>
                        <a:t> </a:t>
                      </a:r>
                      <a:r>
                        <a:rPr lang="en-CA" sz="1000">
                          <a:effectLst/>
                        </a:rPr>
                        <a:t>sometimes</a:t>
                      </a:r>
                      <a:r>
                        <a:rPr lang="en-CA" sz="1000" spc="-15">
                          <a:effectLst/>
                        </a:rPr>
                        <a:t> </a:t>
                      </a:r>
                      <a:r>
                        <a:rPr lang="en-CA" sz="1000">
                          <a:effectLst/>
                        </a:rPr>
                        <a:t>a</a:t>
                      </a:r>
                      <a:r>
                        <a:rPr lang="en-CA" sz="1000" spc="-10">
                          <a:effectLst/>
                        </a:rPr>
                        <a:t> </a:t>
                      </a:r>
                      <a:r>
                        <a:rPr lang="en-CA" sz="1000">
                          <a:effectLst/>
                        </a:rPr>
                        <a:t>directed</a:t>
                      </a:r>
                      <a:r>
                        <a:rPr lang="en-CA" sz="1000" spc="-25">
                          <a:effectLst/>
                        </a:rPr>
                        <a:t> </a:t>
                      </a:r>
                      <a:r>
                        <a:rPr lang="en-CA" sz="1000">
                          <a:effectLst/>
                        </a:rPr>
                        <a:t>study</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122555" algn="ctr" eaLnBrk="0" hangingPunct="0">
                        <a:lnSpc>
                          <a:spcPct val="107000"/>
                        </a:lnSpc>
                        <a:spcBef>
                          <a:spcPts val="5"/>
                        </a:spcBef>
                        <a:spcAft>
                          <a:spcPts val="800"/>
                        </a:spcAft>
                      </a:pPr>
                      <a:r>
                        <a:rPr lang="en-CA" sz="1000">
                          <a:effectLst/>
                        </a:rPr>
                        <a:t>3</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 marR="128905" algn="ctr" eaLnBrk="0" hangingPunct="0">
                        <a:lnSpc>
                          <a:spcPts val="1335"/>
                        </a:lnSpc>
                        <a:spcBef>
                          <a:spcPts val="5"/>
                        </a:spcBef>
                        <a:spcAft>
                          <a:spcPts val="0"/>
                        </a:spcAft>
                      </a:pPr>
                      <a:r>
                        <a:rPr lang="en-CA" sz="1000">
                          <a:effectLst/>
                        </a:rPr>
                        <a:t>Yr 2</a:t>
                      </a:r>
                      <a:endParaRPr lang="en-CA" sz="1100">
                        <a:effectLst/>
                      </a:endParaRPr>
                    </a:p>
                    <a:p>
                      <a:pPr marL="6350" marR="128905" algn="ctr" eaLnBrk="0" hangingPunct="0">
                        <a:lnSpc>
                          <a:spcPts val="1335"/>
                        </a:lnSpc>
                        <a:spcBef>
                          <a:spcPts val="5"/>
                        </a:spcBef>
                        <a:spcAft>
                          <a:spcPts val="800"/>
                        </a:spcAft>
                      </a:pPr>
                      <a:r>
                        <a:rPr lang="en-CA" sz="1000">
                          <a:effectLst/>
                        </a:rPr>
                        <a:t>Term 2</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6040" marR="109220" algn="ctr" eaLnBrk="0" hangingPunct="0">
                        <a:lnSpc>
                          <a:spcPts val="1335"/>
                        </a:lnSpc>
                        <a:spcBef>
                          <a:spcPts val="5"/>
                        </a:spcBef>
                        <a:spcAft>
                          <a:spcPts val="0"/>
                        </a:spcAft>
                      </a:pPr>
                      <a:r>
                        <a:rPr lang="en-CA" sz="1000">
                          <a:effectLst/>
                        </a:rPr>
                        <a:t>Yr 3</a:t>
                      </a:r>
                      <a:endParaRPr lang="en-CA" sz="1100">
                        <a:effectLst/>
                      </a:endParaRPr>
                    </a:p>
                    <a:p>
                      <a:pPr marL="6350" marR="128905" algn="ctr" eaLnBrk="0" hangingPunct="0">
                        <a:lnSpc>
                          <a:spcPts val="1335"/>
                        </a:lnSpc>
                        <a:spcBef>
                          <a:spcPts val="5"/>
                        </a:spcBef>
                        <a:spcAft>
                          <a:spcPts val="800"/>
                        </a:spcAft>
                      </a:pPr>
                      <a:r>
                        <a:rPr lang="en-CA" sz="1000">
                          <a:effectLst/>
                        </a:rPr>
                        <a:t>Term 1</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54945281"/>
                  </a:ext>
                </a:extLst>
              </a:tr>
              <a:tr h="402882">
                <a:tc>
                  <a:txBody>
                    <a:bodyPr/>
                    <a:lstStyle/>
                    <a:p>
                      <a:pPr marL="71120" eaLnBrk="0" hangingPunct="0">
                        <a:lnSpc>
                          <a:spcPts val="1335"/>
                        </a:lnSpc>
                        <a:spcAft>
                          <a:spcPts val="800"/>
                        </a:spcAft>
                      </a:pPr>
                      <a:r>
                        <a:rPr lang="en-CA" sz="1000">
                          <a:effectLst/>
                        </a:rPr>
                        <a:t> </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120" marR="165735" eaLnBrk="0" hangingPunct="0">
                        <a:lnSpc>
                          <a:spcPct val="98000"/>
                        </a:lnSpc>
                        <a:spcBef>
                          <a:spcPts val="15"/>
                        </a:spcBef>
                        <a:spcAft>
                          <a:spcPts val="800"/>
                        </a:spcAft>
                      </a:pPr>
                      <a:r>
                        <a:rPr lang="en-CA" sz="1000">
                          <a:effectLst/>
                        </a:rPr>
                        <a:t> </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122555" algn="ctr" eaLnBrk="0" hangingPunct="0">
                        <a:lnSpc>
                          <a:spcPct val="107000"/>
                        </a:lnSpc>
                        <a:spcBef>
                          <a:spcPts val="5"/>
                        </a:spcBef>
                        <a:spcAft>
                          <a:spcPts val="800"/>
                        </a:spcAft>
                      </a:pPr>
                      <a:r>
                        <a:rPr lang="en-CA" sz="1000">
                          <a:effectLst/>
                        </a:rPr>
                        <a:t>18</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620" marR="128905" algn="ctr" eaLnBrk="0" hangingPunct="0">
                        <a:lnSpc>
                          <a:spcPts val="1335"/>
                        </a:lnSpc>
                        <a:spcAft>
                          <a:spcPts val="800"/>
                        </a:spcAft>
                      </a:pPr>
                      <a:r>
                        <a:rPr lang="en-CA" sz="1000">
                          <a:effectLst/>
                        </a:rPr>
                        <a:t> </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620" marR="128905" algn="ctr" eaLnBrk="0" hangingPunct="0">
                        <a:lnSpc>
                          <a:spcPts val="1335"/>
                        </a:lnSpc>
                        <a:spcAft>
                          <a:spcPts val="800"/>
                        </a:spcAft>
                      </a:pPr>
                      <a:r>
                        <a:rPr lang="en-CA" sz="1000" dirty="0">
                          <a:effectLst/>
                        </a:rPr>
                        <a:t>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07842511"/>
                  </a:ext>
                </a:extLst>
              </a:tr>
            </a:tbl>
          </a:graphicData>
        </a:graphic>
      </p:graphicFrame>
      <p:sp>
        <p:nvSpPr>
          <p:cNvPr id="5" name="Rectangle 1">
            <a:extLst>
              <a:ext uri="{FF2B5EF4-FFF2-40B4-BE49-F238E27FC236}">
                <a16:creationId xmlns:a16="http://schemas.microsoft.com/office/drawing/2014/main" id="{254A73FC-41E6-46CF-AFCE-1DE960E5073E}"/>
              </a:ext>
            </a:extLst>
          </p:cNvPr>
          <p:cNvSpPr>
            <a:spLocks noGrp="1" noChangeArrowheads="1"/>
          </p:cNvSpPr>
          <p:nvPr>
            <p:ph type="body" sz="quarter" idx="13"/>
          </p:nvPr>
        </p:nvSpPr>
        <p:spPr bwMode="auto">
          <a:xfrm>
            <a:off x="438954" y="2644777"/>
            <a:ext cx="16209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800" b="0" i="0" u="none" strike="noStrike" cap="none" normalizeH="0" baseline="0" dirty="0">
                <a:ln>
                  <a:noFill/>
                </a:ln>
                <a:solidFill>
                  <a:schemeClr val="tx1"/>
                </a:solidFill>
                <a:effectLst/>
                <a:latin typeface="Arial" panose="020B0604020202020204" pitchFamily="34" charset="0"/>
              </a:rPr>
              <a:t>Course</a:t>
            </a:r>
          </a:p>
          <a:p>
            <a:pPr marL="0" marR="0" lvl="0" indent="0" algn="l" defTabSz="914400" rtl="0" eaLnBrk="0" fontAlgn="base" latinLnBrk="0" hangingPunct="0">
              <a:lnSpc>
                <a:spcPct val="100000"/>
              </a:lnSpc>
              <a:spcBef>
                <a:spcPct val="0"/>
              </a:spcBef>
              <a:spcAft>
                <a:spcPct val="0"/>
              </a:spcAft>
              <a:buClrTx/>
              <a:buSzTx/>
              <a:buFontTx/>
              <a:buNone/>
              <a:tabLst/>
            </a:pPr>
            <a:r>
              <a:rPr lang="en-CA" altLang="en-US" sz="1800" dirty="0"/>
              <a:t>Requirements</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86081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7">
            <a:extLst>
              <a:ext uri="{FF2B5EF4-FFF2-40B4-BE49-F238E27FC236}">
                <a16:creationId xmlns:a16="http://schemas.microsoft.com/office/drawing/2014/main" id="{BB4F98BD-684B-1E4A-9F91-837E6A60990E}"/>
              </a:ext>
            </a:extLst>
          </p:cNvPr>
          <p:cNvSpPr>
            <a:spLocks noGrp="1" noChangeArrowheads="1"/>
          </p:cNvSpPr>
          <p:nvPr>
            <p:ph type="body" sz="quarter" idx="13"/>
          </p:nvPr>
        </p:nvSpPr>
        <p:spPr>
          <a:xfrm>
            <a:off x="438954" y="1419622"/>
            <a:ext cx="7661438" cy="3384376"/>
          </a:xfrm>
        </p:spPr>
        <p:txBody>
          <a:bodyPr/>
          <a:lstStyle/>
          <a:p>
            <a:pPr marL="285750" indent="-285750">
              <a:buFont typeface="Arial" panose="020B0604020202020204" pitchFamily="34" charset="0"/>
              <a:buChar char="•"/>
            </a:pPr>
            <a:r>
              <a:rPr lang="en-CA" altLang="en-US" b="1" dirty="0"/>
              <a:t>Courses as previously described.</a:t>
            </a:r>
          </a:p>
          <a:p>
            <a:pPr marL="285750" indent="-285750">
              <a:buFont typeface="Arial" panose="020B0604020202020204" pitchFamily="34" charset="0"/>
              <a:buChar char="•"/>
            </a:pPr>
            <a:endParaRPr lang="en-CA" altLang="en-US" b="1" dirty="0"/>
          </a:p>
          <a:p>
            <a:pPr marL="285750" indent="-285750">
              <a:buFont typeface="Arial" panose="020B0604020202020204" pitchFamily="34" charset="0"/>
              <a:buChar char="•"/>
            </a:pPr>
            <a:r>
              <a:rPr lang="en-CA" altLang="en-US" b="1" dirty="0"/>
              <a:t>A comprehensive examination comprised of two papers:</a:t>
            </a:r>
          </a:p>
          <a:p>
            <a:pPr marL="825750" lvl="2" indent="-285750"/>
            <a:r>
              <a:rPr lang="en-US" altLang="en-US" sz="1600" b="1" dirty="0">
                <a:solidFill>
                  <a:srgbClr val="000000"/>
                </a:solidFill>
              </a:rPr>
              <a:t>P</a:t>
            </a:r>
            <a:r>
              <a:rPr lang="en-US" sz="1600" b="1" i="0" u="none" strike="noStrike" baseline="0" dirty="0">
                <a:solidFill>
                  <a:srgbClr val="000000"/>
                </a:solidFill>
              </a:rPr>
              <a:t>aper 1 will focus on theoretical concepts and their application relevant to the student’s proposed field of research. </a:t>
            </a:r>
          </a:p>
          <a:p>
            <a:pPr marL="285750" indent="-285750">
              <a:buFont typeface="Arial" panose="020B0604020202020204" pitchFamily="34" charset="0"/>
              <a:buChar char="•"/>
            </a:pPr>
            <a:endParaRPr lang="en-US" sz="1600" b="1" dirty="0">
              <a:solidFill>
                <a:srgbClr val="000000"/>
              </a:solidFill>
            </a:endParaRPr>
          </a:p>
          <a:p>
            <a:pPr marL="825750" lvl="2" indent="-285750"/>
            <a:r>
              <a:rPr lang="en-US" sz="1600" b="1" i="0" u="none" strike="noStrike" baseline="0" dirty="0">
                <a:solidFill>
                  <a:srgbClr val="000000"/>
                </a:solidFill>
              </a:rPr>
              <a:t>Paper 2 will address a substantive topic related to the student’s research, for example, a critical literature review. </a:t>
            </a:r>
          </a:p>
          <a:p>
            <a:pPr marL="825750" lvl="2" indent="-285750"/>
            <a:endParaRPr lang="en-CA" altLang="en-US" b="1" dirty="0"/>
          </a:p>
          <a:p>
            <a:pPr marL="285750" indent="-285750">
              <a:buFont typeface="Arial" panose="020B0604020202020204" pitchFamily="34" charset="0"/>
              <a:buChar char="•"/>
            </a:pPr>
            <a:r>
              <a:rPr lang="en-CA" altLang="en-US" b="1" dirty="0"/>
              <a:t>A dissertation based on original research with a full oral defense.</a:t>
            </a:r>
            <a:endParaRPr lang="en-CA" altLang="en-US" dirty="0"/>
          </a:p>
          <a:p>
            <a:endParaRPr lang="en-CA" altLang="en-US" dirty="0"/>
          </a:p>
          <a:p>
            <a:endParaRPr lang="en-CA" altLang="en-US" dirty="0"/>
          </a:p>
        </p:txBody>
      </p:sp>
      <p:sp>
        <p:nvSpPr>
          <p:cNvPr id="3" name="Title 2">
            <a:extLst>
              <a:ext uri="{FF2B5EF4-FFF2-40B4-BE49-F238E27FC236}">
                <a16:creationId xmlns:a16="http://schemas.microsoft.com/office/drawing/2014/main" id="{E90FF37B-5F1E-704C-841A-9F61F7DD78BF}"/>
              </a:ext>
            </a:extLst>
          </p:cNvPr>
          <p:cNvSpPr>
            <a:spLocks noGrp="1"/>
          </p:cNvSpPr>
          <p:nvPr>
            <p:ph type="title"/>
          </p:nvPr>
        </p:nvSpPr>
        <p:spPr>
          <a:xfrm>
            <a:off x="438954" y="555526"/>
            <a:ext cx="7661438" cy="648072"/>
          </a:xfrm>
        </p:spPr>
        <p:txBody>
          <a:bodyPr/>
          <a:lstStyle/>
          <a:p>
            <a:r>
              <a:rPr lang="en-CA" dirty="0">
                <a:solidFill>
                  <a:srgbClr val="0077C8"/>
                </a:solidFill>
                <a:ea typeface="ＭＳ Ｐゴシック" charset="-128"/>
              </a:rPr>
              <a:t>PhD Program Requirements</a:t>
            </a:r>
            <a:endParaRPr lang="en-US" dirty="0"/>
          </a:p>
        </p:txBody>
      </p:sp>
    </p:spTree>
  </p:cSld>
  <p:clrMapOvr>
    <a:masterClrMapping/>
  </p:clrMapOvr>
</p:sld>
</file>

<file path=ppt/theme/theme1.xml><?xml version="1.0" encoding="utf-8"?>
<a:theme xmlns:a="http://schemas.openxmlformats.org/drawingml/2006/main" name="Office Theme">
  <a:themeElements>
    <a:clrScheme name="UBC Brand 1">
      <a:dk1>
        <a:srgbClr val="002040"/>
      </a:dk1>
      <a:lt1>
        <a:sysClr val="window" lastClr="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AB4E01BAD19E45AFC5BCC5F086535A" ma:contentTypeVersion="4" ma:contentTypeDescription="Create a new document." ma:contentTypeScope="" ma:versionID="ff4e458c536ad46666f7887d4b9179f7">
  <xsd:schema xmlns:xsd="http://www.w3.org/2001/XMLSchema" xmlns:xs="http://www.w3.org/2001/XMLSchema" xmlns:p="http://schemas.microsoft.com/office/2006/metadata/properties" xmlns:ns3="b1ccd049-33c6-4421-b648-2de2df213d85" targetNamespace="http://schemas.microsoft.com/office/2006/metadata/properties" ma:root="true" ma:fieldsID="d2973ba2f13983421197b159194b9e50" ns3:_="">
    <xsd:import namespace="b1ccd049-33c6-4421-b648-2de2df213d8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cd049-33c6-4421-b648-2de2df213d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19C716-C212-4A18-B346-75CD531E4859}">
  <ds:schemaRefs>
    <ds:schemaRef ds:uri="http://purl.org/dc/elements/1.1/"/>
    <ds:schemaRef ds:uri="http://schemas.microsoft.com/office/2006/metadata/properties"/>
    <ds:schemaRef ds:uri="http://schemas.openxmlformats.org/package/2006/metadata/core-properties"/>
    <ds:schemaRef ds:uri="http://purl.org/dc/terms/"/>
    <ds:schemaRef ds:uri="b1ccd049-33c6-4421-b648-2de2df213d85"/>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6734C41E-35A4-482B-9C89-B238DB16166F}">
  <ds:schemaRefs>
    <ds:schemaRef ds:uri="http://schemas.microsoft.com/sharepoint/v3/contenttype/forms"/>
  </ds:schemaRefs>
</ds:datastoreItem>
</file>

<file path=customXml/itemProps3.xml><?xml version="1.0" encoding="utf-8"?>
<ds:datastoreItem xmlns:ds="http://schemas.openxmlformats.org/officeDocument/2006/customXml" ds:itemID="{C2DEB5FE-35E6-40EE-9217-2727B88C69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ccd049-33c6-4421-b648-2de2df213d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6702</TotalTime>
  <Words>952</Words>
  <Application>Microsoft Office PowerPoint</Application>
  <PresentationFormat>On-screen Show (16:9)</PresentationFormat>
  <Paragraphs>141</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Whitney Book</vt:lpstr>
      <vt:lpstr>Wingdings</vt:lpstr>
      <vt:lpstr>Office Theme</vt:lpstr>
      <vt:lpstr>School of Social Work UBC</vt:lpstr>
      <vt:lpstr>Agenda</vt:lpstr>
      <vt:lpstr>Vancouver  Canada’s 3rd largest city, one of the most ethnically and linguistically diverse  An international/multi-ethnic community amidst world renowned geography 52 percent of the population speak a first language other than English.  Population of 2.5 million A labour hub, 2 major research universities, the largest industrial center on Canada’s west coast </vt:lpstr>
      <vt:lpstr>UBC &amp; The School of Social Work  Canada’s 3rd largest university, one of the top 25 public universities in the world Internationally known for excellence in teaching and research as well as global impact  The School of Social Work – located within the Faculty of Arts Founded in 1929, 15 FT faculty, BSW, MSW and PhD programs </vt:lpstr>
      <vt:lpstr>School Mission: a commitment to fundamental social work values and a focus on social justice and an ethic of care</vt:lpstr>
      <vt:lpstr>PhD Program: School of Social Work</vt:lpstr>
      <vt:lpstr>Program Goals</vt:lpstr>
      <vt:lpstr>Students in the program will be required to take at least 18 credits of course work as laid out below: </vt:lpstr>
      <vt:lpstr>PhD Program Requirements</vt:lpstr>
      <vt:lpstr>Part Time and Full Time Options</vt:lpstr>
      <vt:lpstr>School of Social Work Admission Process</vt:lpstr>
      <vt:lpstr>Applying for Admission</vt:lpstr>
      <vt:lpstr>Admission Requirements and Process</vt:lpstr>
      <vt:lpstr>Funding</vt:lpstr>
      <vt:lpstr>Tuition</vt:lpstr>
      <vt:lpstr>Thank you.</vt:lpstr>
    </vt:vector>
  </TitlesOfParts>
  <Manager/>
  <Company>UBC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UBC Powerpoint template (image)</dc:title>
  <dc:subject/>
  <dc:creator>lea</dc:creator>
  <cp:keywords/>
  <dc:description/>
  <cp:lastModifiedBy>lea caragata</cp:lastModifiedBy>
  <cp:revision>267</cp:revision>
  <cp:lastPrinted>2015-09-29T17:52:21Z</cp:lastPrinted>
  <dcterms:created xsi:type="dcterms:W3CDTF">2010-06-15T20:07:28Z</dcterms:created>
  <dcterms:modified xsi:type="dcterms:W3CDTF">2021-10-29T00:05:08Z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0x0101005CAB4E01BAD19E45AFC5BCC5F086535A</vt:lpwstr>
  </property>
</Properties>
</file>